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566" r:id="rId3"/>
    <p:sldId id="557" r:id="rId4"/>
    <p:sldId id="597" r:id="rId5"/>
    <p:sldId id="602" r:id="rId6"/>
    <p:sldId id="592" r:id="rId7"/>
    <p:sldId id="599" r:id="rId8"/>
    <p:sldId id="600" r:id="rId9"/>
    <p:sldId id="601" r:id="rId10"/>
    <p:sldId id="603" r:id="rId11"/>
    <p:sldId id="571" r:id="rId12"/>
    <p:sldId id="585" r:id="rId13"/>
    <p:sldId id="586" r:id="rId14"/>
    <p:sldId id="388" r:id="rId15"/>
    <p:sldId id="564" r:id="rId1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혜" initials="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4E4E4"/>
    <a:srgbClr val="FF7401"/>
    <a:srgbClr val="FFFFFF"/>
    <a:srgbClr val="002C09"/>
    <a:srgbClr val="F3F2F1"/>
    <a:srgbClr val="FFC000"/>
    <a:srgbClr val="7F7F7F"/>
    <a:srgbClr val="574D2F"/>
    <a:srgbClr val="FFE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5" autoAdjust="0"/>
    <p:restoredTop sz="94941" autoAdjust="0"/>
  </p:normalViewPr>
  <p:slideViewPr>
    <p:cSldViewPr snapToGrid="0">
      <p:cViewPr varScale="1">
        <p:scale>
          <a:sx n="105" d="100"/>
          <a:sy n="105" d="100"/>
        </p:scale>
        <p:origin x="1152" y="108"/>
      </p:cViewPr>
      <p:guideLst>
        <p:guide orient="horz" pos="3974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32AFB-5822-4DAF-B3E8-B6C35E66B96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71BAD-D64D-4472-8B18-CE095D7B0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7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0F5E-DD30-4298-86A2-CA489498CF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6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1BAD-D64D-4472-8B18-CE095D7B06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F99EC-7C2F-423F-9B29-C28A7EB920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0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2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7F0F5E-DD30-4298-86A2-CA489498CF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334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7F0F5E-DD30-4298-86A2-CA489498CF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2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0F5E-DD30-4298-86A2-CA489498CF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21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7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6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2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1BAD-D64D-4472-8B18-CE095D7B06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5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1BAD-D64D-4472-8B18-CE095D7B06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2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1BAD-D64D-4472-8B18-CE095D7B06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15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B2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53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06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FB2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horizontal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44200" y="6472376"/>
            <a:ext cx="1319891" cy="365125"/>
          </a:xfrm>
        </p:spPr>
        <p:txBody>
          <a:bodyPr/>
          <a:lstStyle>
            <a:lvl1pPr algn="r">
              <a:defRPr sz="20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09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363060C-5B7C-4AB9-91DA-45B87AAAA50A}"/>
              </a:ext>
            </a:extLst>
          </p:cNvPr>
          <p:cNvSpPr txBox="1">
            <a:spLocks/>
          </p:cNvSpPr>
          <p:nvPr userDrawn="1"/>
        </p:nvSpPr>
        <p:spPr>
          <a:xfrm>
            <a:off x="11309350" y="6491213"/>
            <a:ext cx="706779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ln>
                  <a:solidFill>
                    <a:schemeClr val="accent6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713174" latinLnBrk="1"/>
            <a:fld id="{821C3474-AFEF-4916-885A-5A219D1630B6}" type="slidenum">
              <a:rPr lang="ko-KR" altLang="en-US" sz="1600" smtClean="0">
                <a:ln>
                  <a:solidFill>
                    <a:srgbClr val="FBE3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 algn="r" defTabSz="713174" latinLnBrk="1"/>
              <a:t>‹#›</a:t>
            </a:fld>
            <a:r>
              <a:rPr lang="en-US" altLang="ko-KR" sz="1600" dirty="0">
                <a:ln>
                  <a:solidFill>
                    <a:srgbClr val="FBE3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/15</a:t>
            </a:r>
            <a:endParaRPr lang="ko-KR" altLang="en-US" sz="1600" dirty="0">
              <a:ln>
                <a:solidFill>
                  <a:srgbClr val="FBE3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75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맥도날드, 키오스크 업그레이드…디자인ㆍ속도ㆍ메뉴 검색 개선 &lt; 외식산업 &lt; 식품저널뉴스 &lt; 기사본문 - 식품저널 food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4694"/>
            <a:ext cx="6425543" cy="42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25542" y="1301027"/>
            <a:ext cx="5766458" cy="42559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7">
            <a:extLst>
              <a:ext uri="{FF2B5EF4-FFF2-40B4-BE49-F238E27FC236}">
                <a16:creationId xmlns:a16="http://schemas.microsoft.com/office/drawing/2014/main" id="{DD432DEC-0543-4C0B-9228-481CB94B0654}"/>
              </a:ext>
            </a:extLst>
          </p:cNvPr>
          <p:cNvSpPr txBox="1">
            <a:spLocks/>
          </p:cNvSpPr>
          <p:nvPr/>
        </p:nvSpPr>
        <p:spPr>
          <a:xfrm>
            <a:off x="6742314" y="2742360"/>
            <a:ext cx="5300334" cy="68133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822960">
              <a:spcBef>
                <a:spcPts val="0"/>
              </a:spcBef>
              <a:buNone/>
              <a:defRPr/>
            </a:pP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defTabSz="822960">
              <a:spcBef>
                <a:spcPts val="0"/>
              </a:spcBef>
              <a:buNone/>
              <a:defRPr/>
            </a:pPr>
            <a:r>
              <a:rPr lang="en-US" altLang="ko-KR" sz="32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OpenCV</a:t>
            </a:r>
            <a:r>
              <a:rPr lang="ko-KR" altLang="en-US" sz="32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활용한 </a:t>
            </a:r>
            <a:endParaRPr lang="en-US" altLang="ko-KR" sz="32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defTabSz="822960">
              <a:spcBef>
                <a:spcPts val="0"/>
              </a:spcBef>
              <a:buNone/>
              <a:defRPr/>
            </a:pPr>
            <a:r>
              <a:rPr lang="ko-KR" altLang="en-US" sz="32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고연령</a:t>
            </a:r>
            <a:r>
              <a:rPr lang="ko-KR" altLang="en-US" sz="32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맞춤형</a:t>
            </a:r>
            <a:r>
              <a:rPr lang="en-US" altLang="ko-KR" sz="32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32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시스템 </a:t>
            </a:r>
            <a:endParaRPr lang="en-US" altLang="ko-KR" sz="32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14019-7367-8698-4495-E6F3186439E2}"/>
              </a:ext>
            </a:extLst>
          </p:cNvPr>
          <p:cNvSpPr txBox="1"/>
          <p:nvPr/>
        </p:nvSpPr>
        <p:spPr>
          <a:xfrm>
            <a:off x="0" y="837231"/>
            <a:ext cx="22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A6A6A6">
                      <a:alpha val="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Team A </a:t>
            </a:r>
            <a:r>
              <a:rPr lang="ko-KR" altLang="en-US" dirty="0">
                <a:ln>
                  <a:solidFill>
                    <a:srgbClr val="A6A6A6">
                      <a:alpha val="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금융</a:t>
            </a:r>
          </a:p>
        </p:txBody>
      </p:sp>
    </p:spTree>
    <p:extLst>
      <p:ext uri="{BB962C8B-B14F-4D97-AF65-F5344CB8AC3E}">
        <p14:creationId xmlns:p14="http://schemas.microsoft.com/office/powerpoint/2010/main" val="46169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5F015F-9981-1FF0-0DCA-CA27FE6FBC6A}"/>
              </a:ext>
            </a:extLst>
          </p:cNvPr>
          <p:cNvSpPr txBox="1"/>
          <p:nvPr/>
        </p:nvSpPr>
        <p:spPr>
          <a:xfrm>
            <a:off x="210665" y="66025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데모 시연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319FB-7997-8B56-DE8C-C5FF620E17F3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E7E982-17EA-E363-F270-A1FA4B9FF7D3}"/>
              </a:ext>
            </a:extLst>
          </p:cNvPr>
          <p:cNvSpPr txBox="1"/>
          <p:nvPr/>
        </p:nvSpPr>
        <p:spPr>
          <a:xfrm>
            <a:off x="1472363" y="1162068"/>
            <a:ext cx="1066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50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세 미만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62C78F-08CA-9343-B0D5-1A40FCB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05" y="1458712"/>
            <a:ext cx="2650533" cy="226329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D8505CE-FBAF-ADBE-DC8A-C35D54D7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05" y="4354445"/>
            <a:ext cx="2630245" cy="2256004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34CA664-E104-8CB3-AD21-F226C486E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76" y="2559238"/>
            <a:ext cx="2613913" cy="10816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3C73C75-7B69-4FD5-CF33-E2235FCE8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130" y="3948132"/>
            <a:ext cx="1539927" cy="1018846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0B668B-AD8F-1E2A-B914-052E4D62E239}"/>
              </a:ext>
            </a:extLst>
          </p:cNvPr>
          <p:cNvSpPr txBox="1"/>
          <p:nvPr/>
        </p:nvSpPr>
        <p:spPr>
          <a:xfrm>
            <a:off x="4677673" y="1052399"/>
            <a:ext cx="2092885" cy="338554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변경 전</a:t>
            </a:r>
            <a:endParaRPr lang="en-US" altLang="ko-KR" sz="1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9" name="아래쪽 화살표 2">
            <a:extLst>
              <a:ext uri="{FF2B5EF4-FFF2-40B4-BE49-F238E27FC236}">
                <a16:creationId xmlns:a16="http://schemas.microsoft.com/office/drawing/2014/main" id="{B4FEC04A-B546-853C-E45C-05EBA1AC3283}"/>
              </a:ext>
            </a:extLst>
          </p:cNvPr>
          <p:cNvSpPr/>
          <p:nvPr/>
        </p:nvSpPr>
        <p:spPr>
          <a:xfrm rot="16200000">
            <a:off x="3621615" y="2271049"/>
            <a:ext cx="256596" cy="4390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26">
            <a:extLst>
              <a:ext uri="{FF2B5EF4-FFF2-40B4-BE49-F238E27FC236}">
                <a16:creationId xmlns:a16="http://schemas.microsoft.com/office/drawing/2014/main" id="{793B4822-AC0E-DBCD-915C-EA515775AF70}"/>
              </a:ext>
            </a:extLst>
          </p:cNvPr>
          <p:cNvSpPr/>
          <p:nvPr/>
        </p:nvSpPr>
        <p:spPr>
          <a:xfrm rot="18662195">
            <a:off x="7597688" y="2276068"/>
            <a:ext cx="323995" cy="98338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756CF-BE4F-467F-C2D0-FA9E88764E6B}"/>
              </a:ext>
            </a:extLst>
          </p:cNvPr>
          <p:cNvSpPr txBox="1"/>
          <p:nvPr/>
        </p:nvSpPr>
        <p:spPr>
          <a:xfrm>
            <a:off x="1552152" y="4055789"/>
            <a:ext cx="1066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50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세 이상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26A9949-09A0-3261-8613-C481E9DF2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95" y="4354445"/>
            <a:ext cx="2107567" cy="2256004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53" name="아래쪽 화살표 29">
            <a:extLst>
              <a:ext uri="{FF2B5EF4-FFF2-40B4-BE49-F238E27FC236}">
                <a16:creationId xmlns:a16="http://schemas.microsoft.com/office/drawing/2014/main" id="{8409E657-A1DC-8DB6-AACF-5DF16E0C02B5}"/>
              </a:ext>
            </a:extLst>
          </p:cNvPr>
          <p:cNvSpPr/>
          <p:nvPr/>
        </p:nvSpPr>
        <p:spPr>
          <a:xfrm rot="16200000">
            <a:off x="3589551" y="5230154"/>
            <a:ext cx="256596" cy="4390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30">
            <a:extLst>
              <a:ext uri="{FF2B5EF4-FFF2-40B4-BE49-F238E27FC236}">
                <a16:creationId xmlns:a16="http://schemas.microsoft.com/office/drawing/2014/main" id="{84AA4F1E-0271-5B21-5423-435DD807167E}"/>
              </a:ext>
            </a:extLst>
          </p:cNvPr>
          <p:cNvSpPr/>
          <p:nvPr/>
        </p:nvSpPr>
        <p:spPr>
          <a:xfrm rot="13958034">
            <a:off x="7609552" y="4630483"/>
            <a:ext cx="323995" cy="98338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E6D477-779E-E39A-F0D0-3F2134745BEE}"/>
              </a:ext>
            </a:extLst>
          </p:cNvPr>
          <p:cNvSpPr txBox="1"/>
          <p:nvPr/>
        </p:nvSpPr>
        <p:spPr>
          <a:xfrm>
            <a:off x="8786650" y="2070525"/>
            <a:ext cx="209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 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&gt;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8F41E7E-1DD0-F5FA-482C-85C603B36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7" y="1458712"/>
            <a:ext cx="2107567" cy="22632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66CA8AF-E16E-5D7B-122F-8AD127C0E58F}"/>
              </a:ext>
            </a:extLst>
          </p:cNvPr>
          <p:cNvSpPr txBox="1"/>
          <p:nvPr/>
        </p:nvSpPr>
        <p:spPr>
          <a:xfrm>
            <a:off x="4677673" y="3948132"/>
            <a:ext cx="2092885" cy="338554"/>
          </a:xfrm>
          <a:prstGeom prst="rect">
            <a:avLst/>
          </a:prstGeom>
          <a:solidFill>
            <a:srgbClr val="FF74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변경 후</a:t>
            </a:r>
            <a:endParaRPr lang="en-US" altLang="ko-KR" sz="1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3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576CD0-9AB4-4117-A84D-72685CE5FDEA}"/>
              </a:ext>
            </a:extLst>
          </p:cNvPr>
          <p:cNvSpPr txBox="1"/>
          <p:nvPr/>
        </p:nvSpPr>
        <p:spPr>
          <a:xfrm>
            <a:off x="987753" y="2659559"/>
            <a:ext cx="10216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</a:t>
            </a:r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3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41065" y="2409918"/>
            <a:ext cx="2339255" cy="3618041"/>
          </a:xfrm>
          <a:prstGeom prst="rightArrow">
            <a:avLst>
              <a:gd name="adj1" fmla="val 50000"/>
              <a:gd name="adj2" fmla="val 5309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tx1">
                  <a:lumMod val="50000"/>
                  <a:lumOff val="50000"/>
                  <a:alpha val="40000"/>
                </a:schemeClr>
              </a:gs>
              <a:gs pos="94000">
                <a:schemeClr val="tx1">
                  <a:lumMod val="50000"/>
                  <a:lumOff val="50000"/>
                  <a:alpha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34632" y="3618773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 인식 카메라 </a:t>
            </a:r>
            <a:endParaRPr lang="en-US" altLang="ko-KR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도입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연령대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8F464E-4078-42B2-F5E5-A8DACAFCBBC5}"/>
              </a:ext>
            </a:extLst>
          </p:cNvPr>
          <p:cNvGrpSpPr/>
          <p:nvPr/>
        </p:nvGrpSpPr>
        <p:grpSpPr>
          <a:xfrm>
            <a:off x="568830" y="1889111"/>
            <a:ext cx="2902503" cy="4769102"/>
            <a:chOff x="440603" y="2482887"/>
            <a:chExt cx="2486983" cy="40863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8E357-8CFE-48FB-FEE9-4F362E428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92"/>
            <a:stretch/>
          </p:blipFill>
          <p:spPr>
            <a:xfrm>
              <a:off x="440603" y="2482887"/>
              <a:ext cx="2486983" cy="4086361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1464945" y="2512613"/>
              <a:ext cx="488844" cy="218113"/>
            </a:xfrm>
            <a:prstGeom prst="rect">
              <a:avLst/>
            </a:prstGeom>
            <a:noFill/>
            <a:ln w="57150">
              <a:solidFill>
                <a:srgbClr val="FF7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6599B3F-5814-90AC-42A1-261009C94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7" t="2721"/>
          <a:stretch/>
        </p:blipFill>
        <p:spPr>
          <a:xfrm>
            <a:off x="5410200" y="1889110"/>
            <a:ext cx="5984172" cy="4769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A36B2-1EF5-FE36-FE88-8E81F91974BF}"/>
              </a:ext>
            </a:extLst>
          </p:cNvPr>
          <p:cNvSpPr txBox="1"/>
          <p:nvPr/>
        </p:nvSpPr>
        <p:spPr>
          <a:xfrm>
            <a:off x="210665" y="66025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방안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B74F4B-0859-5C4D-8209-929BA94C0587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68307-4F29-EA6D-DEE1-D30A948AD8B1}"/>
              </a:ext>
            </a:extLst>
          </p:cNvPr>
          <p:cNvSpPr txBox="1"/>
          <p:nvPr/>
        </p:nvSpPr>
        <p:spPr>
          <a:xfrm>
            <a:off x="1798141" y="229342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연령별 맞춤 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적용 예시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맥도날드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10245-8A2D-5A92-6D29-76C92A6C3500}"/>
              </a:ext>
            </a:extLst>
          </p:cNvPr>
          <p:cNvSpPr txBox="1"/>
          <p:nvPr/>
        </p:nvSpPr>
        <p:spPr>
          <a:xfrm>
            <a:off x="973638" y="1383035"/>
            <a:ext cx="2092885" cy="338554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초기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화면</a:t>
            </a:r>
            <a:endParaRPr lang="en-US" altLang="ko-KR" sz="1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317F0-049F-3715-5E57-AF332FCD61B9}"/>
              </a:ext>
            </a:extLst>
          </p:cNvPr>
          <p:cNvSpPr txBox="1"/>
          <p:nvPr/>
        </p:nvSpPr>
        <p:spPr>
          <a:xfrm>
            <a:off x="5471423" y="1362956"/>
            <a:ext cx="5922949" cy="338554"/>
          </a:xfrm>
          <a:prstGeom prst="rect">
            <a:avLst/>
          </a:prstGeom>
          <a:solidFill>
            <a:srgbClr val="FF74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고연령으로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인식할 경우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화면</a:t>
            </a:r>
            <a:endParaRPr lang="en-US" altLang="ko-KR" sz="1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84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3110E4E-5E60-6B91-09D0-9791ADAD3D26}"/>
              </a:ext>
            </a:extLst>
          </p:cNvPr>
          <p:cNvCxnSpPr>
            <a:cxnSpLocks/>
          </p:cNvCxnSpPr>
          <p:nvPr/>
        </p:nvCxnSpPr>
        <p:spPr>
          <a:xfrm>
            <a:off x="8299420" y="1273308"/>
            <a:ext cx="0" cy="531212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B0F6D5-3792-6B64-1283-2A40C24FDC10}"/>
              </a:ext>
            </a:extLst>
          </p:cNvPr>
          <p:cNvSpPr/>
          <p:nvPr/>
        </p:nvSpPr>
        <p:spPr>
          <a:xfrm>
            <a:off x="515919" y="1896491"/>
            <a:ext cx="384955" cy="164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변경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CBBBC1-53F4-0849-E2A5-D5B871E0EEB1}"/>
              </a:ext>
            </a:extLst>
          </p:cNvPr>
          <p:cNvSpPr/>
          <p:nvPr/>
        </p:nvSpPr>
        <p:spPr>
          <a:xfrm>
            <a:off x="570835" y="4650675"/>
            <a:ext cx="384955" cy="1647720"/>
          </a:xfrm>
          <a:prstGeom prst="rect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변경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022932-3464-F880-51CB-9FB5BF0C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19" y="1535251"/>
            <a:ext cx="1336815" cy="21603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48DD0-A60F-851D-34B3-AFE76E2D7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8"/>
          <a:stretch/>
        </p:blipFill>
        <p:spPr>
          <a:xfrm>
            <a:off x="1597019" y="4363274"/>
            <a:ext cx="1358178" cy="213668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0524EC-AA38-7F22-D97F-60D37A140F45}"/>
              </a:ext>
            </a:extLst>
          </p:cNvPr>
          <p:cNvCxnSpPr/>
          <p:nvPr/>
        </p:nvCxnSpPr>
        <p:spPr>
          <a:xfrm>
            <a:off x="781948" y="4009194"/>
            <a:ext cx="112026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B54A095C-B2F0-7EDC-0D2F-EB884BBB7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869" y="1552554"/>
            <a:ext cx="1346058" cy="21603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258F7F-C624-58CD-49BF-ACCD2F4A1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666" y="1563505"/>
            <a:ext cx="1325664" cy="21603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8982E1-C76D-2ED3-D24B-3F68EE537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070" y="1563506"/>
            <a:ext cx="1333543" cy="21603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C2DD5DD-1C4A-A905-A9D6-DA9CE260C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417" y="4338425"/>
            <a:ext cx="1358178" cy="2181486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DCCF575-5C86-8F15-7FF7-32AD6B865F96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8180959" y="1273533"/>
            <a:ext cx="236922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FAB2C8AA-DA1D-D648-032D-D7F092E803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19" b="-1"/>
          <a:stretch/>
        </p:blipFill>
        <p:spPr>
          <a:xfrm>
            <a:off x="5022732" y="4378506"/>
            <a:ext cx="1331478" cy="215823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A676CC9-824A-94E8-B37A-C7C788C21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3664" y="4378506"/>
            <a:ext cx="1307563" cy="212341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2F10750-FEA5-9220-EA8F-F990FBEACE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0924" y="1563506"/>
            <a:ext cx="1325157" cy="216034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9F8E9D-1425-B12F-5B83-1E37AF15ACE0}"/>
              </a:ext>
            </a:extLst>
          </p:cNvPr>
          <p:cNvSpPr/>
          <p:nvPr/>
        </p:nvSpPr>
        <p:spPr>
          <a:xfrm>
            <a:off x="8688861" y="5175097"/>
            <a:ext cx="1088185" cy="542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삭제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17B646D0-FDED-2297-55BE-1B0EA0EB6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5" t="832" r="1581" b="-487"/>
          <a:stretch/>
        </p:blipFill>
        <p:spPr>
          <a:xfrm>
            <a:off x="10350924" y="4378506"/>
            <a:ext cx="1314101" cy="2121451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394D8AE-F47D-8D16-01DD-9927AC54C1B7}"/>
              </a:ext>
            </a:extLst>
          </p:cNvPr>
          <p:cNvCxnSpPr>
            <a:cxnSpLocks/>
          </p:cNvCxnSpPr>
          <p:nvPr/>
        </p:nvCxnSpPr>
        <p:spPr>
          <a:xfrm>
            <a:off x="3270738" y="1273308"/>
            <a:ext cx="0" cy="531212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CFDC3ACC-328D-A7BA-1343-70CCFE99E0B4}"/>
              </a:ext>
            </a:extLst>
          </p:cNvPr>
          <p:cNvCxnSpPr>
            <a:cxnSpLocks/>
          </p:cNvCxnSpPr>
          <p:nvPr/>
        </p:nvCxnSpPr>
        <p:spPr>
          <a:xfrm>
            <a:off x="6515100" y="1273308"/>
            <a:ext cx="0" cy="531212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8DCB0BC-1234-5A37-1F0A-070E74872802}"/>
              </a:ext>
            </a:extLst>
          </p:cNvPr>
          <p:cNvCxnSpPr>
            <a:cxnSpLocks/>
          </p:cNvCxnSpPr>
          <p:nvPr/>
        </p:nvCxnSpPr>
        <p:spPr>
          <a:xfrm>
            <a:off x="10112758" y="1273308"/>
            <a:ext cx="0" cy="531212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26E4D69-462B-F387-694D-FC41C2578BE7}"/>
              </a:ext>
            </a:extLst>
          </p:cNvPr>
          <p:cNvGrpSpPr/>
          <p:nvPr/>
        </p:nvGrpSpPr>
        <p:grpSpPr>
          <a:xfrm>
            <a:off x="1464358" y="1104783"/>
            <a:ext cx="10309145" cy="337049"/>
            <a:chOff x="1464358" y="1105010"/>
            <a:chExt cx="10309145" cy="33704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FBE8778-E5D1-E08B-485A-850215B3D418}"/>
                </a:ext>
              </a:extLst>
            </p:cNvPr>
            <p:cNvSpPr/>
            <p:nvPr/>
          </p:nvSpPr>
          <p:spPr>
            <a:xfrm>
              <a:off x="1464358" y="1105462"/>
              <a:ext cx="1559350" cy="3365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초기 화면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CCE967-E20F-4DA5-361A-0A0BC57B2B1F}"/>
                </a:ext>
              </a:extLst>
            </p:cNvPr>
            <p:cNvSpPr/>
            <p:nvPr/>
          </p:nvSpPr>
          <p:spPr>
            <a:xfrm>
              <a:off x="4134920" y="1105462"/>
              <a:ext cx="1559350" cy="3365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메뉴 화면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88CF7F0-3A82-69F3-E732-6CB03F969C9D}"/>
                </a:ext>
              </a:extLst>
            </p:cNvPr>
            <p:cNvSpPr/>
            <p:nvPr/>
          </p:nvSpPr>
          <p:spPr>
            <a:xfrm>
              <a:off x="6621609" y="1105461"/>
              <a:ext cx="1559350" cy="3365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사이즈 선택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49B8ADA-D7C7-3960-CBDB-6E6188FE8E61}"/>
                </a:ext>
              </a:extLst>
            </p:cNvPr>
            <p:cNvSpPr/>
            <p:nvPr/>
          </p:nvSpPr>
          <p:spPr>
            <a:xfrm>
              <a:off x="8417881" y="1105462"/>
              <a:ext cx="1559350" cy="3365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장바구니 추가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A5458EF-127E-2EA0-B44B-6BDB0A0EE298}"/>
                </a:ext>
              </a:extLst>
            </p:cNvPr>
            <p:cNvSpPr/>
            <p:nvPr/>
          </p:nvSpPr>
          <p:spPr>
            <a:xfrm>
              <a:off x="10214153" y="1105010"/>
              <a:ext cx="1559350" cy="3365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결제 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D4E5D45-7A15-237A-E8AC-318CA940BE91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023708" y="1273761"/>
              <a:ext cx="1111212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E9DE4A3-9CBA-B134-D762-A69426EAF1C3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5694270" y="1273760"/>
              <a:ext cx="927339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E6676B2-80FF-86A8-DB3D-D38F048105E2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 flipV="1">
              <a:off x="9977231" y="1273309"/>
              <a:ext cx="236922" cy="452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015A6EF-CE68-12AB-87D4-89526F0DB78C}"/>
              </a:ext>
            </a:extLst>
          </p:cNvPr>
          <p:cNvSpPr/>
          <p:nvPr/>
        </p:nvSpPr>
        <p:spPr>
          <a:xfrm>
            <a:off x="1556883" y="3820881"/>
            <a:ext cx="1435449" cy="365354"/>
          </a:xfrm>
          <a:prstGeom prst="rect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글씨 확대</a:t>
            </a:r>
            <a:r>
              <a:rPr lang="en-US" altLang="ko-KR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불필요한 외래어 삭제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FAF17FA-5010-15F3-0573-B6634552CD61}"/>
              </a:ext>
            </a:extLst>
          </p:cNvPr>
          <p:cNvSpPr/>
          <p:nvPr/>
        </p:nvSpPr>
        <p:spPr>
          <a:xfrm>
            <a:off x="3586280" y="3897468"/>
            <a:ext cx="2732171" cy="256895"/>
          </a:xfrm>
          <a:prstGeom prst="rect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메뉴판</a:t>
            </a:r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간소화</a:t>
            </a:r>
            <a:r>
              <a:rPr lang="en-US" altLang="ko-KR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간략한 메뉴 설명 추가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C60B37C-1338-4016-2015-D183784E45C3}"/>
              </a:ext>
            </a:extLst>
          </p:cNvPr>
          <p:cNvSpPr/>
          <p:nvPr/>
        </p:nvSpPr>
        <p:spPr>
          <a:xfrm>
            <a:off x="6753664" y="3897468"/>
            <a:ext cx="4922414" cy="256895"/>
          </a:xfrm>
          <a:prstGeom prst="rect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sym typeface="Wingdings" panose="05000000000000000000" pitchFamily="2" charset="2"/>
              </a:rPr>
              <a:t>주문 방법의 간편화 및 불필요한 </a:t>
            </a:r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장바구니 시스템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30645-806F-8048-7945-99AF568F3D2F}"/>
              </a:ext>
            </a:extLst>
          </p:cNvPr>
          <p:cNvSpPr txBox="1"/>
          <p:nvPr/>
        </p:nvSpPr>
        <p:spPr>
          <a:xfrm>
            <a:off x="210665" y="66025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방안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EC617-7A16-6DA2-D4DD-FBB7E12401C1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CA326-E470-DC83-9E33-A28930BA3777}"/>
              </a:ext>
            </a:extLst>
          </p:cNvPr>
          <p:cNvSpPr txBox="1"/>
          <p:nvPr/>
        </p:nvSpPr>
        <p:spPr>
          <a:xfrm>
            <a:off x="1798141" y="229342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연령별 맞춤 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적용 예시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맥도날드 </a:t>
            </a:r>
          </a:p>
        </p:txBody>
      </p:sp>
    </p:spTree>
    <p:extLst>
      <p:ext uri="{BB962C8B-B14F-4D97-AF65-F5344CB8AC3E}">
        <p14:creationId xmlns:p14="http://schemas.microsoft.com/office/powerpoint/2010/main" val="254939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2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5640" y="2680820"/>
            <a:ext cx="72207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600" dirty="0">
                <a:ln>
                  <a:solidFill>
                    <a:srgbClr val="6E26C6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8535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2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5640" y="2680820"/>
            <a:ext cx="72207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600" dirty="0">
                <a:ln>
                  <a:solidFill>
                    <a:srgbClr val="6E26C6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E.O.D</a:t>
            </a:r>
          </a:p>
        </p:txBody>
      </p:sp>
    </p:spTree>
    <p:extLst>
      <p:ext uri="{BB962C8B-B14F-4D97-AF65-F5344CB8AC3E}">
        <p14:creationId xmlns:p14="http://schemas.microsoft.com/office/powerpoint/2010/main" val="83433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281503" y="3758388"/>
            <a:ext cx="1698992" cy="1707516"/>
            <a:chOff x="4824412" y="2109787"/>
            <a:chExt cx="2550876" cy="256367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b="2833"/>
            <a:stretch/>
          </p:blipFill>
          <p:spPr>
            <a:xfrm>
              <a:off x="4824412" y="2109789"/>
              <a:ext cx="2543175" cy="256367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6959600" y="2109787"/>
              <a:ext cx="415688" cy="459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83357" y="3897497"/>
            <a:ext cx="1400781" cy="1568407"/>
            <a:chOff x="-5295900" y="-2452544"/>
            <a:chExt cx="4780935" cy="53530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1979" t="9446" r="10563" b="51526"/>
            <a:stretch/>
          </p:blipFill>
          <p:spPr>
            <a:xfrm>
              <a:off x="-5295900" y="-2452544"/>
              <a:ext cx="4780935" cy="53530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-953115" y="-2452544"/>
              <a:ext cx="438150" cy="361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59295" y="3829134"/>
            <a:ext cx="1749530" cy="1705132"/>
            <a:chOff x="-7391400" y="-2505861"/>
            <a:chExt cx="6210300" cy="60526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6267" t="21040" r="4905" b="46702"/>
            <a:stretch/>
          </p:blipFill>
          <p:spPr>
            <a:xfrm>
              <a:off x="-7391400" y="-2505861"/>
              <a:ext cx="6210300" cy="501172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rcRect t="35663" b="49928"/>
            <a:stretch/>
          </p:blipFill>
          <p:spPr>
            <a:xfrm>
              <a:off x="-7369973" y="1570553"/>
              <a:ext cx="6172200" cy="197628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5582" t="10202" r="6764" b="51048"/>
          <a:stretch/>
        </p:blipFill>
        <p:spPr>
          <a:xfrm>
            <a:off x="1797997" y="3911453"/>
            <a:ext cx="1591421" cy="1563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2838F2-46CC-91EE-B3B0-6E3FE2B914DA}"/>
              </a:ext>
            </a:extLst>
          </p:cNvPr>
          <p:cNvSpPr txBox="1"/>
          <p:nvPr/>
        </p:nvSpPr>
        <p:spPr>
          <a:xfrm>
            <a:off x="4638808" y="2900504"/>
            <a:ext cx="27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원동진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#AA #PM #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1F9054-6480-740B-AD8B-C7DCDB8B8326}"/>
              </a:ext>
            </a:extLst>
          </p:cNvPr>
          <p:cNvSpPr txBox="1"/>
          <p:nvPr/>
        </p:nvSpPr>
        <p:spPr>
          <a:xfrm>
            <a:off x="6205888" y="5465904"/>
            <a:ext cx="185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윤대호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#TA #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0009EA-EDBD-741A-A5B4-398E48F4D53A}"/>
              </a:ext>
            </a:extLst>
          </p:cNvPr>
          <p:cNvGrpSpPr/>
          <p:nvPr/>
        </p:nvGrpSpPr>
        <p:grpSpPr>
          <a:xfrm>
            <a:off x="1448812" y="5465904"/>
            <a:ext cx="4410360" cy="646331"/>
            <a:chOff x="2679381" y="4216883"/>
            <a:chExt cx="5250784" cy="76949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4C4B95-9D3D-B7F4-7BEE-5EFE526BF21A}"/>
                </a:ext>
              </a:extLst>
            </p:cNvPr>
            <p:cNvSpPr txBox="1"/>
            <p:nvPr/>
          </p:nvSpPr>
          <p:spPr>
            <a:xfrm>
              <a:off x="5727370" y="4216883"/>
              <a:ext cx="2202795" cy="76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손미연</a:t>
              </a:r>
              <a:endPara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#DA #</a:t>
              </a:r>
              <a:r>
                <a:rPr lang="ko-KR" altLang="en-US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기술설계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6B343A-EC5B-6E5B-A797-5288778B2B2C}"/>
                </a:ext>
              </a:extLst>
            </p:cNvPr>
            <p:cNvSpPr txBox="1"/>
            <p:nvPr/>
          </p:nvSpPr>
          <p:spPr>
            <a:xfrm>
              <a:off x="2679381" y="4216883"/>
              <a:ext cx="2726125" cy="76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최희철</a:t>
              </a:r>
              <a:endPara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#DA #</a:t>
              </a:r>
              <a:r>
                <a:rPr lang="ko-KR" altLang="en-US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기술설계</a:t>
              </a:r>
              <a:r>
                <a:rPr lang="ko-KR" altLang="en-US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 </a:t>
              </a:r>
              <a:r>
                <a: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#</a:t>
              </a:r>
              <a:r>
                <a:rPr lang="ko-KR" altLang="en-US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Pretendard ExtraLight" panose="02000303000000020004" pitchFamily="50" charset="-127"/>
                </a:rPr>
                <a:t>개발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5EECD0D-1046-A857-1ABB-0E377325201D}"/>
              </a:ext>
            </a:extLst>
          </p:cNvPr>
          <p:cNvSpPr txBox="1"/>
          <p:nvPr/>
        </p:nvSpPr>
        <p:spPr>
          <a:xfrm>
            <a:off x="8419300" y="5465907"/>
            <a:ext cx="252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Pretendard ExtraLight" panose="02000303000000020004" pitchFamily="50" charset="-127"/>
              </a:rPr>
              <a:t>채규비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Pretendard ExtraLight" panose="02000303000000020004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#AA #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기획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#PPT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189187"/>
            <a:ext cx="1333500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16049" t="10278" r="14816" b="51666"/>
          <a:stretch/>
        </p:blipFill>
        <p:spPr>
          <a:xfrm>
            <a:off x="5403722" y="1349536"/>
            <a:ext cx="1267944" cy="15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5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857251"/>
            <a:ext cx="4322885" cy="1543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88708" y="1285847"/>
            <a:ext cx="3342262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532965" y="1285847"/>
            <a:ext cx="3927129" cy="4837684"/>
            <a:chOff x="2910904" y="1594473"/>
            <a:chExt cx="3927129" cy="4837684"/>
          </a:xfrm>
        </p:grpSpPr>
        <p:cxnSp>
          <p:nvCxnSpPr>
            <p:cNvPr id="12" name="직선 연결선 11"/>
            <p:cNvCxnSpPr>
              <a:cxnSpLocks/>
            </p:cNvCxnSpPr>
            <p:nvPr/>
          </p:nvCxnSpPr>
          <p:spPr>
            <a:xfrm flipH="1">
              <a:off x="3816869" y="1917700"/>
              <a:ext cx="25182" cy="400461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3770051" y="181545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763317" y="382721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3757460" y="57626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10904" y="1594473"/>
              <a:ext cx="671979" cy="70788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Ⅰ</a:t>
              </a:r>
              <a:endParaRPr lang="ko-KR" altLang="en-US" sz="40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10904" y="3575750"/>
              <a:ext cx="476412" cy="70788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II</a:t>
              </a:r>
              <a:endParaRPr lang="ko-KR" altLang="en-US" sz="40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10904" y="5552737"/>
              <a:ext cx="622286" cy="70788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III</a:t>
              </a:r>
              <a:endParaRPr lang="ko-KR" altLang="en-US" sz="40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5125" y="1651317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75125" y="2007705"/>
              <a:ext cx="26629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제안 배경 및 필요성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목적 및 방향성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서비스 구상도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75125" y="353385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75125" y="3892275"/>
              <a:ext cx="16177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기술 개요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데모 시연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75125" y="565979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75125" y="6032047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활용 방안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66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오른쪽 화살표 14">
            <a:extLst>
              <a:ext uri="{FF2B5EF4-FFF2-40B4-BE49-F238E27FC236}">
                <a16:creationId xmlns:a16="http://schemas.microsoft.com/office/drawing/2014/main" id="{C1C5D67D-2E1E-D25F-0046-3671AA0CC26A}"/>
              </a:ext>
            </a:extLst>
          </p:cNvPr>
          <p:cNvSpPr/>
          <p:nvPr/>
        </p:nvSpPr>
        <p:spPr>
          <a:xfrm>
            <a:off x="7037988" y="1679036"/>
            <a:ext cx="2339255" cy="1277523"/>
          </a:xfrm>
          <a:prstGeom prst="rightArrow">
            <a:avLst>
              <a:gd name="adj1" fmla="val 50000"/>
              <a:gd name="adj2" fmla="val 41835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tx1">
                  <a:lumMod val="50000"/>
                  <a:lumOff val="50000"/>
                  <a:alpha val="40000"/>
                </a:schemeClr>
              </a:gs>
              <a:gs pos="84000">
                <a:schemeClr val="tx1">
                  <a:lumMod val="50000"/>
                  <a:lumOff val="50000"/>
                  <a:alpha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D6261-3AA6-E308-7196-C73A24024275}"/>
              </a:ext>
            </a:extLst>
          </p:cNvPr>
          <p:cNvSpPr txBox="1"/>
          <p:nvPr/>
        </p:nvSpPr>
        <p:spPr>
          <a:xfrm>
            <a:off x="210665" y="660253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제안 배경 및 필요성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E1DD6-2262-6323-C741-6D1039DE7098}"/>
              </a:ext>
            </a:extLst>
          </p:cNvPr>
          <p:cNvSpPr/>
          <p:nvPr/>
        </p:nvSpPr>
        <p:spPr>
          <a:xfrm>
            <a:off x="0" y="189187"/>
            <a:ext cx="2398412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2039E2-6DD0-FDF7-228E-D31068C735FE}"/>
              </a:ext>
            </a:extLst>
          </p:cNvPr>
          <p:cNvSpPr/>
          <p:nvPr/>
        </p:nvSpPr>
        <p:spPr>
          <a:xfrm>
            <a:off x="688410" y="1718769"/>
            <a:ext cx="7819618" cy="381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인건비 상승 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COVID-19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등으로 오프라인 매장의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설치율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증가 추세</a:t>
            </a:r>
          </a:p>
        </p:txBody>
      </p:sp>
      <p:pic>
        <p:nvPicPr>
          <p:cNvPr id="1028" name="Picture 4" descr="2년새 3배 증가한 키오스크. 김상희 더불어민주당 국회의원실에 따르면 최근 민간분야에 설치된 키오스크의 숫자가 크게 늘었다. 2019년 8587개였던 것과 비교해 2021년에는 2만 6574개로 3배 이상 증가한 수치다.">
            <a:extLst>
              <a:ext uri="{FF2B5EF4-FFF2-40B4-BE49-F238E27FC236}">
                <a16:creationId xmlns:a16="http://schemas.microsoft.com/office/drawing/2014/main" id="{7D00EA26-A489-52D2-2EBC-32991BD3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9" y="3964705"/>
            <a:ext cx="2814772" cy="2305629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942490-7CA1-4C84-FB36-4A61DE7852F7}"/>
              </a:ext>
            </a:extLst>
          </p:cNvPr>
          <p:cNvSpPr txBox="1"/>
          <p:nvPr/>
        </p:nvSpPr>
        <p:spPr>
          <a:xfrm>
            <a:off x="688410" y="3602348"/>
            <a:ext cx="281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최근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설치 현황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A407CA-658D-0FE1-0A23-AD993F417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987" y="4010395"/>
            <a:ext cx="2692049" cy="23056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8FA25-3ED2-609E-B2B4-F5E43C3DEBD3}"/>
              </a:ext>
            </a:extLst>
          </p:cNvPr>
          <p:cNvSpPr txBox="1"/>
          <p:nvPr/>
        </p:nvSpPr>
        <p:spPr>
          <a:xfrm>
            <a:off x="3939721" y="3611996"/>
            <a:ext cx="326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고연령의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이용 경험 현황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4EE01-2076-BBBA-F26A-CA73E0254D19}"/>
              </a:ext>
            </a:extLst>
          </p:cNvPr>
          <p:cNvSpPr txBox="1"/>
          <p:nvPr/>
        </p:nvSpPr>
        <p:spPr>
          <a:xfrm>
            <a:off x="1199898" y="4684546"/>
            <a:ext cx="89800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배 이상</a:t>
            </a:r>
            <a:endParaRPr lang="en-US" altLang="ko-KR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증가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8A29001-8ECA-F710-D564-330C9DAA1D92}"/>
              </a:ext>
            </a:extLst>
          </p:cNvPr>
          <p:cNvSpPr/>
          <p:nvPr/>
        </p:nvSpPr>
        <p:spPr>
          <a:xfrm rot="13500000">
            <a:off x="1883862" y="4609558"/>
            <a:ext cx="304739" cy="104955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993996-9C52-C372-4A44-8A344BB8CBED}"/>
              </a:ext>
            </a:extLst>
          </p:cNvPr>
          <p:cNvSpPr/>
          <p:nvPr/>
        </p:nvSpPr>
        <p:spPr>
          <a:xfrm>
            <a:off x="5605444" y="5291157"/>
            <a:ext cx="1245793" cy="938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A8A3C-1064-D10A-6379-96A2A35F5095}"/>
              </a:ext>
            </a:extLst>
          </p:cNvPr>
          <p:cNvSpPr txBox="1"/>
          <p:nvPr/>
        </p:nvSpPr>
        <p:spPr>
          <a:xfrm>
            <a:off x="5753675" y="4718376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이용 경험 </a:t>
            </a:r>
            <a:endParaRPr lang="en-US" altLang="ko-KR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절반 이하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5DE8A-1243-30E9-EA29-12F1330E76AF}"/>
              </a:ext>
            </a:extLst>
          </p:cNvPr>
          <p:cNvSpPr txBox="1"/>
          <p:nvPr/>
        </p:nvSpPr>
        <p:spPr>
          <a:xfrm>
            <a:off x="7562647" y="3592304"/>
            <a:ext cx="39368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고연령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(65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세 이상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키오스크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 이용 불편사항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CDC3D5-506A-FA30-CF30-45D63E13106A}"/>
              </a:ext>
            </a:extLst>
          </p:cNvPr>
          <p:cNvGrpSpPr/>
          <p:nvPr/>
        </p:nvGrpSpPr>
        <p:grpSpPr>
          <a:xfrm>
            <a:off x="7638547" y="3998428"/>
            <a:ext cx="3860909" cy="2305627"/>
            <a:chOff x="6096000" y="4248516"/>
            <a:chExt cx="3860909" cy="23056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0B370E-1FD1-4F32-036F-B0BDB9DCC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19"/>
            <a:stretch/>
          </p:blipFill>
          <p:spPr>
            <a:xfrm>
              <a:off x="6096000" y="4248516"/>
              <a:ext cx="3860909" cy="23056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AFCB14-64F2-006C-AD8E-C03DF98FBC54}"/>
                </a:ext>
              </a:extLst>
            </p:cNvPr>
            <p:cNvSpPr/>
            <p:nvPr/>
          </p:nvSpPr>
          <p:spPr>
            <a:xfrm>
              <a:off x="7501268" y="4292129"/>
              <a:ext cx="1930597" cy="2100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12AA8-BB11-F98A-6066-80BDD969C5EA}"/>
                </a:ext>
              </a:extLst>
            </p:cNvPr>
            <p:cNvSpPr/>
            <p:nvPr/>
          </p:nvSpPr>
          <p:spPr>
            <a:xfrm>
              <a:off x="7503385" y="4577620"/>
              <a:ext cx="1911549" cy="2100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7B0DD5-E347-F193-E2EC-7CCC4B281E9D}"/>
                </a:ext>
              </a:extLst>
            </p:cNvPr>
            <p:cNvSpPr/>
            <p:nvPr/>
          </p:nvSpPr>
          <p:spPr>
            <a:xfrm>
              <a:off x="7503385" y="5157587"/>
              <a:ext cx="142015" cy="2100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682AD5A-D982-A8B9-5C82-934E60C44842}"/>
                </a:ext>
              </a:extLst>
            </p:cNvPr>
            <p:cNvSpPr/>
            <p:nvPr/>
          </p:nvSpPr>
          <p:spPr>
            <a:xfrm>
              <a:off x="8277447" y="5157587"/>
              <a:ext cx="874491" cy="2100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4B72B8-125F-455B-7E26-1E613C9D0D37}"/>
                </a:ext>
              </a:extLst>
            </p:cNvPr>
            <p:cNvSpPr/>
            <p:nvPr/>
          </p:nvSpPr>
          <p:spPr>
            <a:xfrm>
              <a:off x="6155433" y="5127549"/>
              <a:ext cx="1333135" cy="273780"/>
            </a:xfrm>
            <a:prstGeom prst="rect">
              <a:avLst/>
            </a:prstGeom>
            <a:solidFill>
              <a:srgbClr val="E2EA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화면의 그림</a:t>
              </a:r>
              <a:r>
                <a:rPr lang="en-US" altLang="ko-KR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글씨가 </a:t>
              </a:r>
              <a:endParaRPr lang="en-US" altLang="ko-KR" sz="9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r"/>
              <a:r>
                <a:rPr lang="ko-KR" altLang="en-US" sz="900" dirty="0">
                  <a:solidFill>
                    <a:srgbClr val="FF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잘 보이지 않는다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3C7849-7029-15E3-A5E1-CB442A46F816}"/>
                </a:ext>
              </a:extLst>
            </p:cNvPr>
            <p:cNvSpPr/>
            <p:nvPr/>
          </p:nvSpPr>
          <p:spPr>
            <a:xfrm>
              <a:off x="6142733" y="4553603"/>
              <a:ext cx="1345835" cy="273780"/>
            </a:xfrm>
            <a:prstGeom prst="rect">
              <a:avLst/>
            </a:prstGeom>
            <a:solidFill>
              <a:srgbClr val="E2EA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다음 단계로 넘어가는</a:t>
              </a:r>
              <a:endParaRPr lang="en-US" altLang="ko-KR" sz="9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r"/>
              <a:r>
                <a:rPr lang="ko-KR" altLang="en-US" sz="900" dirty="0">
                  <a:solidFill>
                    <a:srgbClr val="FF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버튼을 찾기 어렵다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1BAE08-B4F9-47B9-AFE8-9887F042E540}"/>
                </a:ext>
              </a:extLst>
            </p:cNvPr>
            <p:cNvSpPr/>
            <p:nvPr/>
          </p:nvSpPr>
          <p:spPr>
            <a:xfrm>
              <a:off x="6142733" y="4264170"/>
              <a:ext cx="1345835" cy="273780"/>
            </a:xfrm>
            <a:prstGeom prst="rect">
              <a:avLst/>
            </a:prstGeom>
            <a:solidFill>
              <a:srgbClr val="E2EA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상품 선택부터 결제까지</a:t>
              </a:r>
              <a:endParaRPr lang="en-US" altLang="ko-KR" sz="9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r"/>
              <a:r>
                <a:rPr lang="ko-KR" altLang="en-US" sz="900" dirty="0">
                  <a:solidFill>
                    <a:srgbClr val="FF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단계가 너무 복잡하다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25B45A-A2C3-1C4A-E7CC-ED5A0A1C6C79}"/>
              </a:ext>
            </a:extLst>
          </p:cNvPr>
          <p:cNvSpPr/>
          <p:nvPr/>
        </p:nvSpPr>
        <p:spPr>
          <a:xfrm>
            <a:off x="688410" y="2163720"/>
            <a:ext cx="7819618" cy="381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65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세 이상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고연령의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이용 경험은 절반 이하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8A7832-D84D-8ADD-4307-B2A21F63A55F}"/>
              </a:ext>
            </a:extLst>
          </p:cNvPr>
          <p:cNvSpPr/>
          <p:nvPr/>
        </p:nvSpPr>
        <p:spPr>
          <a:xfrm>
            <a:off x="688410" y="2588514"/>
            <a:ext cx="7819618" cy="381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시스템의 복잡성으로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사용에 </a:t>
            </a:r>
            <a:r>
              <a:rPr lang="ko-KR" altLang="en-US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어려움 경험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59D1BB-4B8E-7EF0-C320-9C5DE676D072}"/>
              </a:ext>
            </a:extLst>
          </p:cNvPr>
          <p:cNvSpPr/>
          <p:nvPr/>
        </p:nvSpPr>
        <p:spPr>
          <a:xfrm>
            <a:off x="9453443" y="1620713"/>
            <a:ext cx="2046013" cy="1350368"/>
          </a:xfrm>
          <a:prstGeom prst="rect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고연령을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위한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시스템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간소화 필요</a:t>
            </a:r>
          </a:p>
        </p:txBody>
      </p:sp>
    </p:spTree>
    <p:extLst>
      <p:ext uri="{BB962C8B-B14F-4D97-AF65-F5344CB8AC3E}">
        <p14:creationId xmlns:p14="http://schemas.microsoft.com/office/powerpoint/2010/main" val="318375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D6261-3AA6-E308-7196-C73A24024275}"/>
              </a:ext>
            </a:extLst>
          </p:cNvPr>
          <p:cNvSpPr txBox="1"/>
          <p:nvPr/>
        </p:nvSpPr>
        <p:spPr>
          <a:xfrm>
            <a:off x="210665" y="6602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목적 및 방향성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E1DD6-2262-6323-C741-6D1039DE7098}"/>
              </a:ext>
            </a:extLst>
          </p:cNvPr>
          <p:cNvSpPr/>
          <p:nvPr/>
        </p:nvSpPr>
        <p:spPr>
          <a:xfrm>
            <a:off x="0" y="189187"/>
            <a:ext cx="2398412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5B7D7FE-F92A-241D-3743-0FC3478FF5A0}"/>
              </a:ext>
            </a:extLst>
          </p:cNvPr>
          <p:cNvGrpSpPr/>
          <p:nvPr/>
        </p:nvGrpSpPr>
        <p:grpSpPr>
          <a:xfrm>
            <a:off x="1524650" y="1686139"/>
            <a:ext cx="9142701" cy="1103773"/>
            <a:chOff x="1541583" y="1413089"/>
            <a:chExt cx="9142701" cy="110377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83DCFB6-EFC5-AA70-9D5E-646ADE95733C}"/>
                </a:ext>
              </a:extLst>
            </p:cNvPr>
            <p:cNvSpPr/>
            <p:nvPr/>
          </p:nvSpPr>
          <p:spPr>
            <a:xfrm>
              <a:off x="1541583" y="1413089"/>
              <a:ext cx="1103773" cy="1103773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3B6E8FA-7C1F-0AE6-8738-66E5C5B25D10}"/>
                </a:ext>
              </a:extLst>
            </p:cNvPr>
            <p:cNvSpPr/>
            <p:nvPr/>
          </p:nvSpPr>
          <p:spPr>
            <a:xfrm>
              <a:off x="9580511" y="1413089"/>
              <a:ext cx="1103773" cy="1103773"/>
            </a:xfrm>
            <a:prstGeom prst="ellipse">
              <a:avLst/>
            </a:prstGeom>
            <a:solidFill>
              <a:srgbClr val="FF7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50129-D053-CAE6-B7DF-FA755F59DA36}"/>
                </a:ext>
              </a:extLst>
            </p:cNvPr>
            <p:cNvSpPr txBox="1"/>
            <p:nvPr/>
          </p:nvSpPr>
          <p:spPr>
            <a:xfrm>
              <a:off x="1653284" y="1764920"/>
              <a:ext cx="880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AS-IS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92715A-F137-73B7-7D5D-85AB61F6BE56}"/>
                </a:ext>
              </a:extLst>
            </p:cNvPr>
            <p:cNvSpPr txBox="1"/>
            <p:nvPr/>
          </p:nvSpPr>
          <p:spPr>
            <a:xfrm>
              <a:off x="9642519" y="1781066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TO-BE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C4C40BD7-0991-F14B-8CD7-D0C1187BD4CC}"/>
                </a:ext>
              </a:extLst>
            </p:cNvPr>
            <p:cNvSpPr/>
            <p:nvPr/>
          </p:nvSpPr>
          <p:spPr>
            <a:xfrm>
              <a:off x="2846493" y="1636680"/>
              <a:ext cx="6537960" cy="687368"/>
            </a:xfrm>
            <a:prstGeom prst="rightArrow">
              <a:avLst/>
            </a:prstGeom>
            <a:gradFill flip="none" rotWithShape="1">
              <a:gsLst>
                <a:gs pos="0">
                  <a:srgbClr val="FFC000"/>
                </a:gs>
                <a:gs pos="100000">
                  <a:srgbClr val="FF740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DB248E-F4AD-FE14-17D9-25F126E146F1}"/>
                </a:ext>
              </a:extLst>
            </p:cNvPr>
            <p:cNvSpPr txBox="1"/>
            <p:nvPr/>
          </p:nvSpPr>
          <p:spPr>
            <a:xfrm>
              <a:off x="3125576" y="1831975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실시간 얼굴 인식을 활용한 </a:t>
              </a:r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고연령</a:t>
              </a: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맞춤형 </a:t>
              </a:r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키오스크</a:t>
              </a: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시스템 도입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8799CC-8AF5-62FB-A50E-FC909E42A62D}"/>
              </a:ext>
            </a:extLst>
          </p:cNvPr>
          <p:cNvSpPr/>
          <p:nvPr/>
        </p:nvSpPr>
        <p:spPr>
          <a:xfrm>
            <a:off x="799809" y="5289896"/>
            <a:ext cx="10653643" cy="68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“ </a:t>
            </a:r>
            <a:r>
              <a:rPr lang="ko-KR" altLang="en-US" sz="28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고연령도</a:t>
            </a:r>
            <a:r>
              <a:rPr lang="ko-KR" altLang="en-US" sz="2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쉽게 사용 가능한 </a:t>
            </a:r>
            <a:r>
              <a:rPr lang="ko-KR" altLang="en-US" sz="2800" dirty="0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위드 실버 </a:t>
            </a:r>
            <a:r>
              <a:rPr lang="ko-KR" altLang="en-US" sz="2800" dirty="0" err="1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키오스크</a:t>
            </a:r>
            <a:r>
              <a:rPr lang="ko-KR" altLang="en-US" sz="2800" dirty="0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시스템 </a:t>
            </a:r>
            <a:r>
              <a:rPr lang="en-US" altLang="ko-KR" sz="2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”</a:t>
            </a:r>
            <a:endParaRPr lang="ko-KR" altLang="en-US" sz="28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0A6D6AD-EBA5-8311-EFA2-20547138BD00}"/>
              </a:ext>
            </a:extLst>
          </p:cNvPr>
          <p:cNvSpPr/>
          <p:nvPr/>
        </p:nvSpPr>
        <p:spPr>
          <a:xfrm>
            <a:off x="799808" y="2958590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7ED1278-EC42-03CD-3D69-4D5EF9406ACA}"/>
              </a:ext>
            </a:extLst>
          </p:cNvPr>
          <p:cNvSpPr/>
          <p:nvPr/>
        </p:nvSpPr>
        <p:spPr>
          <a:xfrm>
            <a:off x="799808" y="3425750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99C49BE-1D71-119D-3C14-2EA9AE78E635}"/>
              </a:ext>
            </a:extLst>
          </p:cNvPr>
          <p:cNvSpPr/>
          <p:nvPr/>
        </p:nvSpPr>
        <p:spPr>
          <a:xfrm>
            <a:off x="799808" y="3890477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6DB5FBF-2CF1-C068-F5EC-6B21E59779B5}"/>
              </a:ext>
            </a:extLst>
          </p:cNvPr>
          <p:cNvSpPr/>
          <p:nvPr/>
        </p:nvSpPr>
        <p:spPr>
          <a:xfrm>
            <a:off x="799808" y="4357685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55E1F9-82FF-5620-6F0D-4E4FD543B4D3}"/>
              </a:ext>
            </a:extLst>
          </p:cNvPr>
          <p:cNvSpPr txBox="1"/>
          <p:nvPr/>
        </p:nvSpPr>
        <p:spPr>
          <a:xfrm>
            <a:off x="738550" y="3464649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메뉴 선택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sym typeface="Wingdings" panose="05000000000000000000" pitchFamily="2" charset="2"/>
              </a:rPr>
              <a:t>결제 과정 복잡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82765-C9FC-92D5-27E2-7F56108EACB2}"/>
              </a:ext>
            </a:extLst>
          </p:cNvPr>
          <p:cNvSpPr txBox="1"/>
          <p:nvPr/>
        </p:nvSpPr>
        <p:spPr>
          <a:xfrm>
            <a:off x="738550" y="3914514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외래어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브랜드 용어 남용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13A13F-33D4-DF92-A4D2-7E39A4B73A73}"/>
              </a:ext>
            </a:extLst>
          </p:cNvPr>
          <p:cNvSpPr txBox="1"/>
          <p:nvPr/>
        </p:nvSpPr>
        <p:spPr>
          <a:xfrm>
            <a:off x="738550" y="4392915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메뉴 설명 부재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C56EEF-1A06-DB44-11D9-E239853898A5}"/>
              </a:ext>
            </a:extLst>
          </p:cNvPr>
          <p:cNvSpPr txBox="1"/>
          <p:nvPr/>
        </p:nvSpPr>
        <p:spPr>
          <a:xfrm>
            <a:off x="738550" y="2991053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연령층 무시 일관적인 시스템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377FD59-F174-85C5-314C-4424E151D656}"/>
              </a:ext>
            </a:extLst>
          </p:cNvPr>
          <p:cNvSpPr/>
          <p:nvPr/>
        </p:nvSpPr>
        <p:spPr>
          <a:xfrm>
            <a:off x="8777477" y="2958590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665D7F01-2F3C-970C-3483-CB77973E2857}"/>
              </a:ext>
            </a:extLst>
          </p:cNvPr>
          <p:cNvSpPr/>
          <p:nvPr/>
        </p:nvSpPr>
        <p:spPr>
          <a:xfrm>
            <a:off x="8777477" y="3425750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35046880-A711-30C7-9BF6-837599A78E5C}"/>
              </a:ext>
            </a:extLst>
          </p:cNvPr>
          <p:cNvSpPr/>
          <p:nvPr/>
        </p:nvSpPr>
        <p:spPr>
          <a:xfrm>
            <a:off x="8777477" y="3890477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FCECD634-BB8E-C567-7613-7609D77666C7}"/>
              </a:ext>
            </a:extLst>
          </p:cNvPr>
          <p:cNvSpPr/>
          <p:nvPr/>
        </p:nvSpPr>
        <p:spPr>
          <a:xfrm>
            <a:off x="8777477" y="4357685"/>
            <a:ext cx="2675975" cy="4023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580CB2E-116F-7AA2-94DB-5390C9FC98D6}"/>
              </a:ext>
            </a:extLst>
          </p:cNvPr>
          <p:cNvSpPr txBox="1"/>
          <p:nvPr/>
        </p:nvSpPr>
        <p:spPr>
          <a:xfrm>
            <a:off x="8716219" y="3464649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 프로세스 간소화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A24A634-846F-8A1C-6E02-7B3D6D8A929E}"/>
              </a:ext>
            </a:extLst>
          </p:cNvPr>
          <p:cNvSpPr txBox="1"/>
          <p:nvPr/>
        </p:nvSpPr>
        <p:spPr>
          <a:xfrm>
            <a:off x="8716219" y="3922350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우리말로 대체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DD8186B-7BD0-6E54-5268-45A1FDD7DA85}"/>
              </a:ext>
            </a:extLst>
          </p:cNvPr>
          <p:cNvSpPr txBox="1"/>
          <p:nvPr/>
        </p:nvSpPr>
        <p:spPr>
          <a:xfrm>
            <a:off x="8716219" y="4396936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간략한 메뉴 설명 추가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88EFA96-F9B0-A996-9CDD-C37ED490F6A8}"/>
              </a:ext>
            </a:extLst>
          </p:cNvPr>
          <p:cNvSpPr txBox="1"/>
          <p:nvPr/>
        </p:nvSpPr>
        <p:spPr>
          <a:xfrm>
            <a:off x="8716219" y="2997517"/>
            <a:ext cx="280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고연령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맞춤형 시스템 도입</a:t>
            </a:r>
          </a:p>
        </p:txBody>
      </p:sp>
    </p:spTree>
    <p:extLst>
      <p:ext uri="{BB962C8B-B14F-4D97-AF65-F5344CB8AC3E}">
        <p14:creationId xmlns:p14="http://schemas.microsoft.com/office/powerpoint/2010/main" val="20323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64ED07-963D-6266-EAC5-89B9D32C5486}"/>
              </a:ext>
            </a:extLst>
          </p:cNvPr>
          <p:cNvSpPr/>
          <p:nvPr/>
        </p:nvSpPr>
        <p:spPr>
          <a:xfrm>
            <a:off x="0" y="189187"/>
            <a:ext cx="2398412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5792391" y="4430945"/>
            <a:ext cx="2269578" cy="2100754"/>
            <a:chOff x="276725" y="2123286"/>
            <a:chExt cx="1767338" cy="2760716"/>
          </a:xfrm>
        </p:grpSpPr>
        <p:pic>
          <p:nvPicPr>
            <p:cNvPr id="110" name="Picture 2" descr="Kiosk | iott 아이오티티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2" b="35925"/>
            <a:stretch/>
          </p:blipFill>
          <p:spPr bwMode="auto">
            <a:xfrm>
              <a:off x="276725" y="2123286"/>
              <a:ext cx="1767338" cy="276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직사각형 110"/>
            <p:cNvSpPr/>
            <p:nvPr/>
          </p:nvSpPr>
          <p:spPr>
            <a:xfrm>
              <a:off x="483578" y="2281799"/>
              <a:ext cx="1354014" cy="2466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EDB6B9-49A1-4FD8-B34A-75F9B1C04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2" b="5836"/>
          <a:stretch/>
        </p:blipFill>
        <p:spPr>
          <a:xfrm>
            <a:off x="6045882" y="4556901"/>
            <a:ext cx="1782493" cy="1871192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5780246" y="1711211"/>
            <a:ext cx="2269578" cy="2125989"/>
            <a:chOff x="1333500" y="1999561"/>
            <a:chExt cx="1767338" cy="1658039"/>
          </a:xfrm>
        </p:grpSpPr>
        <p:grpSp>
          <p:nvGrpSpPr>
            <p:cNvPr id="95" name="그룹 94"/>
            <p:cNvGrpSpPr/>
            <p:nvPr/>
          </p:nvGrpSpPr>
          <p:grpSpPr>
            <a:xfrm>
              <a:off x="1333500" y="1999561"/>
              <a:ext cx="1767338" cy="1658039"/>
              <a:chOff x="276725" y="2123286"/>
              <a:chExt cx="1767338" cy="2760716"/>
            </a:xfrm>
          </p:grpSpPr>
          <p:pic>
            <p:nvPicPr>
              <p:cNvPr id="102" name="Picture 2" descr="Kiosk | iott 아이오티티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352" b="35925"/>
              <a:stretch/>
            </p:blipFill>
            <p:spPr bwMode="auto">
              <a:xfrm>
                <a:off x="276725" y="2123286"/>
                <a:ext cx="1767338" cy="2760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483578" y="2281799"/>
                <a:ext cx="1354014" cy="2466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타원 96"/>
            <p:cNvSpPr/>
            <p:nvPr/>
          </p:nvSpPr>
          <p:spPr>
            <a:xfrm flipV="1">
              <a:off x="2217314" y="2019240"/>
              <a:ext cx="40069" cy="38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376171" y="1706241"/>
            <a:ext cx="2269578" cy="2100754"/>
            <a:chOff x="276725" y="2123286"/>
            <a:chExt cx="1767338" cy="2760716"/>
          </a:xfrm>
        </p:grpSpPr>
        <p:pic>
          <p:nvPicPr>
            <p:cNvPr id="142" name="Picture 2" descr="Kiosk | iott 아이오티티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2" b="35925"/>
            <a:stretch/>
          </p:blipFill>
          <p:spPr bwMode="auto">
            <a:xfrm>
              <a:off x="276725" y="2123286"/>
              <a:ext cx="1767338" cy="276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483578" y="2281799"/>
              <a:ext cx="1354014" cy="2466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063515" y="4371845"/>
            <a:ext cx="2269578" cy="2100754"/>
            <a:chOff x="276725" y="2123286"/>
            <a:chExt cx="1767338" cy="2760716"/>
          </a:xfrm>
        </p:grpSpPr>
        <p:pic>
          <p:nvPicPr>
            <p:cNvPr id="105" name="Picture 2" descr="Kiosk | iott 아이오티티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2" b="35925"/>
            <a:stretch/>
          </p:blipFill>
          <p:spPr bwMode="auto">
            <a:xfrm>
              <a:off x="276725" y="2123286"/>
              <a:ext cx="1767338" cy="276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483578" y="2281799"/>
              <a:ext cx="1354014" cy="2466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타원 106"/>
          <p:cNvSpPr/>
          <p:nvPr/>
        </p:nvSpPr>
        <p:spPr>
          <a:xfrm flipV="1">
            <a:off x="4195727" y="4401977"/>
            <a:ext cx="60067" cy="57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99865" y="1292582"/>
            <a:ext cx="1859351" cy="380305"/>
          </a:xfrm>
          <a:prstGeom prst="roundRect">
            <a:avLst/>
          </a:prstGeom>
          <a:solidFill>
            <a:srgbClr val="BFBFB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성별 및 연령 분류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47728" y="1313657"/>
            <a:ext cx="2134507" cy="338154"/>
          </a:xfrm>
          <a:prstGeom prst="roundRect">
            <a:avLst/>
          </a:prstGeom>
          <a:solidFill>
            <a:srgbClr val="BFBFB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메뉴 선택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35863" y="1292582"/>
            <a:ext cx="2134507" cy="380305"/>
          </a:xfrm>
          <a:prstGeom prst="roundRect">
            <a:avLst/>
          </a:prstGeom>
          <a:solidFill>
            <a:srgbClr val="BFBFB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50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대 미만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5862" y="3995594"/>
            <a:ext cx="2134507" cy="376251"/>
          </a:xfrm>
          <a:prstGeom prst="roundRect">
            <a:avLst/>
          </a:prstGeom>
          <a:solidFill>
            <a:srgbClr val="BFBFB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50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대 이상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7774" y="1277498"/>
            <a:ext cx="1764777" cy="394514"/>
          </a:xfrm>
          <a:prstGeom prst="roundRect">
            <a:avLst/>
          </a:prstGeom>
          <a:solidFill>
            <a:srgbClr val="BFBFB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실시간 얼굴 인식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0C180F-A265-D02E-3435-94ADF8340562}"/>
              </a:ext>
            </a:extLst>
          </p:cNvPr>
          <p:cNvCxnSpPr/>
          <p:nvPr/>
        </p:nvCxnSpPr>
        <p:spPr>
          <a:xfrm>
            <a:off x="2677328" y="1498631"/>
            <a:ext cx="560996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649448" y="1475608"/>
            <a:ext cx="0" cy="132948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0C180F-A265-D02E-3435-94ADF8340562}"/>
              </a:ext>
            </a:extLst>
          </p:cNvPr>
          <p:cNvCxnSpPr/>
          <p:nvPr/>
        </p:nvCxnSpPr>
        <p:spPr>
          <a:xfrm>
            <a:off x="5323813" y="2709546"/>
            <a:ext cx="456433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0C180F-A265-D02E-3435-94ADF8340562}"/>
              </a:ext>
            </a:extLst>
          </p:cNvPr>
          <p:cNvCxnSpPr/>
          <p:nvPr/>
        </p:nvCxnSpPr>
        <p:spPr>
          <a:xfrm flipV="1">
            <a:off x="5333093" y="5398760"/>
            <a:ext cx="459298" cy="2433"/>
          </a:xfrm>
          <a:prstGeom prst="straightConnector1">
            <a:avLst/>
          </a:prstGeom>
          <a:ln w="76200">
            <a:solidFill>
              <a:srgbClr val="FF7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3054721" y="1729397"/>
            <a:ext cx="2269578" cy="2100754"/>
            <a:chOff x="276725" y="2123286"/>
            <a:chExt cx="1767338" cy="2760716"/>
          </a:xfrm>
        </p:grpSpPr>
        <p:pic>
          <p:nvPicPr>
            <p:cNvPr id="79" name="Picture 2" descr="Kiosk | iott 아이오티티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2" b="35925"/>
            <a:stretch/>
          </p:blipFill>
          <p:spPr bwMode="auto">
            <a:xfrm>
              <a:off x="276725" y="2123286"/>
              <a:ext cx="1767338" cy="276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483578" y="2281799"/>
              <a:ext cx="1354014" cy="2466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547554" y="2083262"/>
            <a:ext cx="1357456" cy="1298204"/>
            <a:chOff x="2502191" y="2244762"/>
            <a:chExt cx="1357456" cy="1298204"/>
          </a:xfrm>
        </p:grpSpPr>
        <p:grpSp>
          <p:nvGrpSpPr>
            <p:cNvPr id="84" name="그룹 83"/>
            <p:cNvGrpSpPr/>
            <p:nvPr/>
          </p:nvGrpSpPr>
          <p:grpSpPr>
            <a:xfrm>
              <a:off x="2502191" y="2244762"/>
              <a:ext cx="1357456" cy="1298204"/>
              <a:chOff x="424489" y="2441291"/>
              <a:chExt cx="1357456" cy="1298204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925" y="2744131"/>
                <a:ext cx="727646" cy="995364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24489" y="2441291"/>
                <a:ext cx="13574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solidFill>
                      <a:srgbClr val="00CC00"/>
                    </a:solidFill>
                  </a:rPr>
                  <a:t>Female(20~28)</a:t>
                </a:r>
                <a:endParaRPr lang="ko-KR" altLang="en-US" sz="1400">
                  <a:solidFill>
                    <a:srgbClr val="00CC00"/>
                  </a:solidFill>
                </a:endParaRPr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2991884" y="2700168"/>
              <a:ext cx="378070" cy="443039"/>
            </a:xfrm>
            <a:prstGeom prst="rect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타원 80"/>
          <p:cNvSpPr/>
          <p:nvPr/>
        </p:nvSpPr>
        <p:spPr>
          <a:xfrm flipV="1">
            <a:off x="4186933" y="1759529"/>
            <a:ext cx="60067" cy="57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3579671" y="4780410"/>
            <a:ext cx="1219762" cy="1236701"/>
            <a:chOff x="2670611" y="4822179"/>
            <a:chExt cx="1219762" cy="1236701"/>
          </a:xfrm>
        </p:grpSpPr>
        <p:grpSp>
          <p:nvGrpSpPr>
            <p:cNvPr id="66" name="그룹 65"/>
            <p:cNvGrpSpPr/>
            <p:nvPr/>
          </p:nvGrpSpPr>
          <p:grpSpPr>
            <a:xfrm>
              <a:off x="2852377" y="5056411"/>
              <a:ext cx="793469" cy="1002469"/>
              <a:chOff x="4106939" y="2285854"/>
              <a:chExt cx="793469" cy="96730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6939" y="2285854"/>
                <a:ext cx="793469" cy="967300"/>
              </a:xfrm>
              <a:prstGeom prst="rect">
                <a:avLst/>
              </a:prstGeom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4346331" y="2434977"/>
                <a:ext cx="378070" cy="443039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670611" y="4822179"/>
              <a:ext cx="1219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rgbClr val="00CC00"/>
                  </a:solidFill>
                </a:rPr>
                <a:t>Male(50~61)</a:t>
              </a:r>
              <a:endParaRPr lang="ko-KR" altLang="en-US" sz="1400">
                <a:solidFill>
                  <a:srgbClr val="00CC00"/>
                </a:solidFill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546252" y="1723828"/>
            <a:ext cx="2269578" cy="2100754"/>
            <a:chOff x="276725" y="2123286"/>
            <a:chExt cx="1767338" cy="2760716"/>
          </a:xfrm>
        </p:grpSpPr>
        <p:pic>
          <p:nvPicPr>
            <p:cNvPr id="113" name="Picture 2" descr="Kiosk | iott 아이오티티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2" b="35925"/>
            <a:stretch/>
          </p:blipFill>
          <p:spPr bwMode="auto">
            <a:xfrm>
              <a:off x="276725" y="2123286"/>
              <a:ext cx="1767338" cy="276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483578" y="2281799"/>
              <a:ext cx="1354014" cy="2466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타원 114"/>
          <p:cNvSpPr/>
          <p:nvPr/>
        </p:nvSpPr>
        <p:spPr>
          <a:xfrm flipV="1">
            <a:off x="1677881" y="1759529"/>
            <a:ext cx="60067" cy="57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806" y="2387264"/>
            <a:ext cx="1118215" cy="113965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802" y="2015678"/>
            <a:ext cx="358947" cy="401454"/>
          </a:xfrm>
          <a:prstGeom prst="rect">
            <a:avLst/>
          </a:prstGeom>
        </p:spPr>
      </p:pic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0C180F-A265-D02E-3435-94ADF8340562}"/>
              </a:ext>
            </a:extLst>
          </p:cNvPr>
          <p:cNvCxnSpPr/>
          <p:nvPr/>
        </p:nvCxnSpPr>
        <p:spPr>
          <a:xfrm>
            <a:off x="8049824" y="1482734"/>
            <a:ext cx="131845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8068958" y="2756618"/>
            <a:ext cx="580490" cy="356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8068958" y="5398760"/>
            <a:ext cx="580490" cy="3569"/>
          </a:xfrm>
          <a:prstGeom prst="line">
            <a:avLst/>
          </a:prstGeom>
          <a:ln w="76200">
            <a:solidFill>
              <a:srgbClr val="FF740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8649448" y="2805088"/>
            <a:ext cx="0" cy="2635847"/>
          </a:xfrm>
          <a:prstGeom prst="line">
            <a:avLst/>
          </a:prstGeom>
          <a:ln w="76200">
            <a:solidFill>
              <a:srgbClr val="FF7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013" y="1990767"/>
            <a:ext cx="1685590" cy="75722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37" y="2901865"/>
            <a:ext cx="1306972" cy="63127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44" name="타원 143"/>
          <p:cNvSpPr/>
          <p:nvPr/>
        </p:nvSpPr>
        <p:spPr>
          <a:xfrm flipV="1">
            <a:off x="6906689" y="4457662"/>
            <a:ext cx="60067" cy="57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 flipV="1">
            <a:off x="10520323" y="1776009"/>
            <a:ext cx="60067" cy="57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4088654" y="5041249"/>
            <a:ext cx="580490" cy="3569"/>
          </a:xfrm>
          <a:prstGeom prst="line">
            <a:avLst/>
          </a:prstGeom>
          <a:ln w="38100">
            <a:solidFill>
              <a:srgbClr val="FF08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8103E6-DD6E-648E-8F87-2A75CDE1A11B}"/>
              </a:ext>
            </a:extLst>
          </p:cNvPr>
          <p:cNvSpPr txBox="1"/>
          <p:nvPr/>
        </p:nvSpPr>
        <p:spPr>
          <a:xfrm>
            <a:off x="210665" y="660253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구상도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53C240-CD9D-8597-967A-949E314E5010}"/>
              </a:ext>
            </a:extLst>
          </p:cNvPr>
          <p:cNvGrpSpPr/>
          <p:nvPr/>
        </p:nvGrpSpPr>
        <p:grpSpPr>
          <a:xfrm>
            <a:off x="6029590" y="1830104"/>
            <a:ext cx="1795066" cy="1916396"/>
            <a:chOff x="6029590" y="1830104"/>
            <a:chExt cx="1795066" cy="19163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34159F-AFA1-C2D5-9178-EFE1E0F91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6" t="32644" r="-156" b="7444"/>
            <a:stretch/>
          </p:blipFill>
          <p:spPr>
            <a:xfrm>
              <a:off x="6029590" y="1831282"/>
              <a:ext cx="1795066" cy="191521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9BA7DA-53A1-EB69-0730-D6F197D924A6}"/>
                </a:ext>
              </a:extLst>
            </p:cNvPr>
            <p:cNvSpPr/>
            <p:nvPr/>
          </p:nvSpPr>
          <p:spPr>
            <a:xfrm>
              <a:off x="6276975" y="1830104"/>
              <a:ext cx="1293813" cy="111112"/>
            </a:xfrm>
            <a:prstGeom prst="rect">
              <a:avLst/>
            </a:prstGeom>
            <a:solidFill>
              <a:srgbClr val="002C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64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D6261-3AA6-E308-7196-C73A24024275}"/>
              </a:ext>
            </a:extLst>
          </p:cNvPr>
          <p:cNvSpPr txBox="1"/>
          <p:nvPr/>
        </p:nvSpPr>
        <p:spPr>
          <a:xfrm>
            <a:off x="210665" y="66025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기술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E1DD6-2262-6323-C741-6D1039DE7098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오른쪽 화살표 30">
            <a:extLst>
              <a:ext uri="{FF2B5EF4-FFF2-40B4-BE49-F238E27FC236}">
                <a16:creationId xmlns:a16="http://schemas.microsoft.com/office/drawing/2014/main" id="{BEAE79B8-404C-1579-1FCF-001C1F35AE8B}"/>
              </a:ext>
            </a:extLst>
          </p:cNvPr>
          <p:cNvSpPr/>
          <p:nvPr/>
        </p:nvSpPr>
        <p:spPr>
          <a:xfrm>
            <a:off x="2918036" y="1373739"/>
            <a:ext cx="9146964" cy="338554"/>
          </a:xfrm>
          <a:prstGeom prst="rightArrow">
            <a:avLst/>
          </a:prstGeom>
          <a:solidFill>
            <a:srgbClr val="FF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8A0962-98AD-975B-C1BC-B98A591C3BB8}"/>
              </a:ext>
            </a:extLst>
          </p:cNvPr>
          <p:cNvSpPr/>
          <p:nvPr/>
        </p:nvSpPr>
        <p:spPr>
          <a:xfrm>
            <a:off x="417904" y="1315956"/>
            <a:ext cx="2500132" cy="4166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실시간 얼굴 인식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EF1729-DC1F-DA08-C441-959256AD0898}"/>
              </a:ext>
            </a:extLst>
          </p:cNvPr>
          <p:cNvSpPr/>
          <p:nvPr/>
        </p:nvSpPr>
        <p:spPr>
          <a:xfrm>
            <a:off x="3354980" y="1315957"/>
            <a:ext cx="2500132" cy="4166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성별 및 연령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1C0040-50C2-9DD0-0128-AA27C1273C66}"/>
              </a:ext>
            </a:extLst>
          </p:cNvPr>
          <p:cNvSpPr/>
          <p:nvPr/>
        </p:nvSpPr>
        <p:spPr>
          <a:xfrm>
            <a:off x="6292056" y="1315955"/>
            <a:ext cx="2500132" cy="4166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화면 </a:t>
            </a:r>
            <a:r>
              <a:rPr lang="ko-KR" altLang="en-US" sz="2000" b="1"/>
              <a:t>확대 자동 전환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5EF8D5-BF97-111B-5334-B75130FB25DF}"/>
              </a:ext>
            </a:extLst>
          </p:cNvPr>
          <p:cNvSpPr/>
          <p:nvPr/>
        </p:nvSpPr>
        <p:spPr>
          <a:xfrm>
            <a:off x="9229132" y="1315955"/>
            <a:ext cx="2500132" cy="4166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화면 확대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292E22-B2AB-24FE-033E-473CE0EB03D3}"/>
              </a:ext>
            </a:extLst>
          </p:cNvPr>
          <p:cNvSpPr txBox="1"/>
          <p:nvPr/>
        </p:nvSpPr>
        <p:spPr>
          <a:xfrm>
            <a:off x="417904" y="1875099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사전 훈련된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하르</a:t>
            </a:r>
            <a:r>
              <a:rPr lang="ko-KR" altLang="en-US" sz="1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캐스케이드</a:t>
            </a:r>
            <a:r>
              <a:rPr lang="ko-KR" altLang="en-US" sz="1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 분류기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83FED4-3FC1-E423-D779-84F971BE7844}"/>
              </a:ext>
            </a:extLst>
          </p:cNvPr>
          <p:cNvSpPr txBox="1"/>
          <p:nvPr/>
        </p:nvSpPr>
        <p:spPr>
          <a:xfrm>
            <a:off x="3354980" y="1875099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사전 훈련된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성별 </a:t>
            </a:r>
            <a:r>
              <a:rPr lang="ko-KR" altLang="en-US" sz="16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분류기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와</a:t>
            </a:r>
            <a:r>
              <a:rPr lang="ko-KR" altLang="en-US" sz="1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Bold" panose="02000903000000020004" pitchFamily="50" charset="-127"/>
              </a:rPr>
              <a:t> 연령 분류기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Pretendard ExtraLight" panose="020003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0D89B-2DC2-F148-F48F-EFB534A9EA43}"/>
              </a:ext>
            </a:extLst>
          </p:cNvPr>
          <p:cNvSpPr txBox="1"/>
          <p:nvPr/>
        </p:nvSpPr>
        <p:spPr>
          <a:xfrm>
            <a:off x="6194028" y="1875099"/>
            <a:ext cx="269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고연령으로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 인식할 경우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맞춤형 시스템으로 전환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BA371A-F748-8358-119E-A5F20BC1C58F}"/>
              </a:ext>
            </a:extLst>
          </p:cNvPr>
          <p:cNvSpPr txBox="1"/>
          <p:nvPr/>
        </p:nvSpPr>
        <p:spPr>
          <a:xfrm>
            <a:off x="9229132" y="1875099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쉬운 용어 및 큰 글씨 등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Pretendard ExtraLight" panose="02000303000000020004" pitchFamily="50" charset="-127"/>
              </a:rPr>
              <a:t>보기 쉬운 화면으로 실행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D4AF8-A103-5FF1-D387-2D35978729DB}"/>
              </a:ext>
            </a:extLst>
          </p:cNvPr>
          <p:cNvSpPr txBox="1"/>
          <p:nvPr/>
        </p:nvSpPr>
        <p:spPr>
          <a:xfrm>
            <a:off x="417904" y="4988981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openCV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CascadeClassifier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(xml)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4695D-FE53-9BA7-53F6-2D8540D55E7F}"/>
              </a:ext>
            </a:extLst>
          </p:cNvPr>
          <p:cNvSpPr txBox="1"/>
          <p:nvPr/>
        </p:nvSpPr>
        <p:spPr>
          <a:xfrm>
            <a:off x="3354980" y="4988981"/>
            <a:ext cx="2500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readNet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(</a:t>
            </a:r>
          </a:p>
          <a:p>
            <a:pPr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‘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age_net.caffemodel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’, ‘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deploy_age.prototxt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’)</a:t>
            </a:r>
          </a:p>
          <a:p>
            <a:pPr>
              <a:defRPr/>
            </a:pP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readNet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(</a:t>
            </a:r>
          </a:p>
          <a:p>
            <a:pPr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‘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gender_net.caffemodel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’, ‘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deploy_gender.prototxt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’)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118C3-C576-4AD7-6EFC-F8DD10001DA7}"/>
              </a:ext>
            </a:extLst>
          </p:cNvPr>
          <p:cNvSpPr txBox="1"/>
          <p:nvPr/>
        </p:nvSpPr>
        <p:spPr>
          <a:xfrm>
            <a:off x="6292056" y="4988981"/>
            <a:ext cx="25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Tkinter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550CF6-3E95-5B79-332A-200B69D7B3C9}"/>
              </a:ext>
            </a:extLst>
          </p:cNvPr>
          <p:cNvSpPr txBox="1"/>
          <p:nvPr/>
        </p:nvSpPr>
        <p:spPr>
          <a:xfrm>
            <a:off x="9229132" y="4988981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tkFont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  <a:p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Pretendard ExtraLight" panose="02000303000000020004" pitchFamily="50" charset="-127"/>
              </a:rPr>
              <a:t>cv2.resize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Pretendard ExtraLight" panose="0200030300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DF90BA9-255A-CBC5-FB30-27AAB5687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8" r="7297"/>
          <a:stretch/>
        </p:blipFill>
        <p:spPr>
          <a:xfrm>
            <a:off x="417904" y="2602328"/>
            <a:ext cx="2500132" cy="21171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21AA7A3-EB6F-EB32-DEBC-87FCA8E58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656" y="2602328"/>
            <a:ext cx="1009791" cy="111458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BB83F14-DECD-535F-9569-537DF872C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97" y="3760259"/>
            <a:ext cx="826655" cy="10059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F4ACCB2-49D0-1266-12AC-8D3791BF9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425" y="3757363"/>
            <a:ext cx="774550" cy="997121"/>
          </a:xfrm>
          <a:prstGeom prst="rect">
            <a:avLst/>
          </a:prstGeom>
        </p:spPr>
      </p:pic>
      <p:pic>
        <p:nvPicPr>
          <p:cNvPr id="39" name="Picture 2" descr="이벤트 &lt; 신한카드">
            <a:extLst>
              <a:ext uri="{FF2B5EF4-FFF2-40B4-BE49-F238E27FC236}">
                <a16:creationId xmlns:a16="http://schemas.microsoft.com/office/drawing/2014/main" id="{66092FEA-3A25-B745-9D78-591AA4AA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56" y="2691596"/>
            <a:ext cx="2500132" cy="18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BF7D52-23A4-350E-A40D-145CADF8B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132" y="2602328"/>
            <a:ext cx="2760079" cy="20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8141" y="229342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실시간 얼굴 인식을 통한 성별</a:t>
            </a:r>
            <a:r>
              <a:rPr lang="en-US" altLang="ko-KR" dirty="0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rgbClr val="FF740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연령 분류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7401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27" y="1832959"/>
            <a:ext cx="3145201" cy="17549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753" y="1832958"/>
            <a:ext cx="3671048" cy="175497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98089" y="1357251"/>
            <a:ext cx="3150639" cy="429400"/>
            <a:chOff x="586366" y="1579723"/>
            <a:chExt cx="2223336" cy="87283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366" y="1750255"/>
              <a:ext cx="2219496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실시간 이미지 인식을 위한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웹 카메라 설정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662311" y="1359901"/>
            <a:ext cx="3676490" cy="429400"/>
            <a:chOff x="586914" y="1579723"/>
            <a:chExt cx="2222788" cy="87283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914" y="1757829"/>
              <a:ext cx="2222788" cy="62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인식된 이미지 값 반환 후 회색으로 스케일링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6A44F9-2C1A-A006-5D86-30E542FBF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826" y="1832959"/>
            <a:ext cx="4330645" cy="175497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CCB9239-A634-F92E-6753-3C53684FBA05}"/>
              </a:ext>
            </a:extLst>
          </p:cNvPr>
          <p:cNvGrpSpPr/>
          <p:nvPr/>
        </p:nvGrpSpPr>
        <p:grpSpPr>
          <a:xfrm>
            <a:off x="7452383" y="1357251"/>
            <a:ext cx="4341528" cy="429400"/>
            <a:chOff x="587418" y="1579723"/>
            <a:chExt cx="2222284" cy="872836"/>
          </a:xfrm>
        </p:grpSpPr>
        <p:sp>
          <p:nvSpPr>
            <p:cNvPr id="8" name="모서리가 둥근 직사각형 9">
              <a:extLst>
                <a:ext uri="{FF2B5EF4-FFF2-40B4-BE49-F238E27FC236}">
                  <a16:creationId xmlns:a16="http://schemas.microsoft.com/office/drawing/2014/main" id="{F26DD1FB-746D-65FC-D21F-6E1620E5D21D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7C18D-CBB3-DE6D-3F25-7CC226456796}"/>
                </a:ext>
              </a:extLst>
            </p:cNvPr>
            <p:cNvSpPr txBox="1"/>
            <p:nvPr/>
          </p:nvSpPr>
          <p:spPr>
            <a:xfrm>
              <a:off x="587418" y="1704676"/>
              <a:ext cx="2216713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이미지 값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(array)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4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차원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Tensor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형태로 변환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E85AFC3-BA94-60AA-A6B8-97FC22C0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22" y="4193089"/>
            <a:ext cx="3145201" cy="21434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810016-EA0D-FBF1-0D9F-8779CB2ECD50}"/>
              </a:ext>
            </a:extLst>
          </p:cNvPr>
          <p:cNvGrpSpPr/>
          <p:nvPr/>
        </p:nvGrpSpPr>
        <p:grpSpPr>
          <a:xfrm>
            <a:off x="367915" y="3702134"/>
            <a:ext cx="3277994" cy="429400"/>
            <a:chOff x="565076" y="1579723"/>
            <a:chExt cx="2313209" cy="872836"/>
          </a:xfrm>
        </p:grpSpPr>
        <p:sp>
          <p:nvSpPr>
            <p:cNvPr id="13" name="모서리가 둥근 직사각형 16">
              <a:extLst>
                <a:ext uri="{FF2B5EF4-FFF2-40B4-BE49-F238E27FC236}">
                  <a16:creationId xmlns:a16="http://schemas.microsoft.com/office/drawing/2014/main" id="{34FEC2A8-4916-F63A-0E85-5FF017600013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1DCE0-FF7B-9BAF-8691-1B7AD34523D2}"/>
                </a:ext>
              </a:extLst>
            </p:cNvPr>
            <p:cNvSpPr txBox="1"/>
            <p:nvPr/>
          </p:nvSpPr>
          <p:spPr>
            <a:xfrm>
              <a:off x="565076" y="1748786"/>
              <a:ext cx="2313209" cy="56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사전 학습된 이미지 데이터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성별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나이 분류 모델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C4B1559-4541-A75E-28F8-BB038E90C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753" y="4193089"/>
            <a:ext cx="3692892" cy="21434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D6FB60-7781-E85A-414C-514268D2476E}"/>
              </a:ext>
            </a:extLst>
          </p:cNvPr>
          <p:cNvGrpSpPr/>
          <p:nvPr/>
        </p:nvGrpSpPr>
        <p:grpSpPr>
          <a:xfrm>
            <a:off x="3645909" y="3702134"/>
            <a:ext cx="3692892" cy="429400"/>
            <a:chOff x="590204" y="1579723"/>
            <a:chExt cx="2219498" cy="872836"/>
          </a:xfrm>
        </p:grpSpPr>
        <p:sp>
          <p:nvSpPr>
            <p:cNvPr id="23" name="모서리가 둥근 직사각형 28">
              <a:extLst>
                <a:ext uri="{FF2B5EF4-FFF2-40B4-BE49-F238E27FC236}">
                  <a16:creationId xmlns:a16="http://schemas.microsoft.com/office/drawing/2014/main" id="{F4DAC181-C47F-1D46-27F4-A0B715C9A5A2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762607-32BB-4AC4-2EC8-11BF1EA7E86C}"/>
                </a:ext>
              </a:extLst>
            </p:cNvPr>
            <p:cNvSpPr txBox="1"/>
            <p:nvPr/>
          </p:nvSpPr>
          <p:spPr>
            <a:xfrm>
              <a:off x="600062" y="1748786"/>
              <a:ext cx="2209640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이미지 값에서 성별 및 연령대 구별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BB3444-1E8A-A809-909F-8D319FDFF045}"/>
              </a:ext>
            </a:extLst>
          </p:cNvPr>
          <p:cNvGrpSpPr/>
          <p:nvPr/>
        </p:nvGrpSpPr>
        <p:grpSpPr>
          <a:xfrm>
            <a:off x="7435987" y="3705539"/>
            <a:ext cx="4352484" cy="429400"/>
            <a:chOff x="590204" y="1579723"/>
            <a:chExt cx="2219498" cy="872836"/>
          </a:xfrm>
        </p:grpSpPr>
        <p:sp>
          <p:nvSpPr>
            <p:cNvPr id="29" name="모서리가 둥근 직사각형 31">
              <a:extLst>
                <a:ext uri="{FF2B5EF4-FFF2-40B4-BE49-F238E27FC236}">
                  <a16:creationId xmlns:a16="http://schemas.microsoft.com/office/drawing/2014/main" id="{24EDCD99-D2C3-A3A8-2FE2-CABA1E2BDBD7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7F17B8-44F1-0812-D724-ED0AA90539BF}"/>
                </a:ext>
              </a:extLst>
            </p:cNvPr>
            <p:cNvSpPr txBox="1"/>
            <p:nvPr/>
          </p:nvSpPr>
          <p:spPr>
            <a:xfrm>
              <a:off x="590204" y="1741864"/>
              <a:ext cx="2216722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실시간 영상에 인식된 얼굴과 정보 제공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C19F33AC-4D99-C1C4-AD1A-3D988D916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5987" y="4193089"/>
            <a:ext cx="4352484" cy="2143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1D75D3-EA80-4200-3879-AF65FF8D7265}"/>
              </a:ext>
            </a:extLst>
          </p:cNvPr>
          <p:cNvSpPr txBox="1"/>
          <p:nvPr/>
        </p:nvSpPr>
        <p:spPr>
          <a:xfrm>
            <a:off x="210665" y="66025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3CCFB7-0F61-1AFF-F956-8F38348900C8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D0108DF-9480-9D09-1D24-BD56D48425A1}"/>
              </a:ext>
            </a:extLst>
          </p:cNvPr>
          <p:cNvSpPr/>
          <p:nvPr/>
        </p:nvSpPr>
        <p:spPr>
          <a:xfrm rot="5400000">
            <a:off x="2307105" y="5147426"/>
            <a:ext cx="367319" cy="429400"/>
          </a:xfrm>
          <a:prstGeom prst="rightArrow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8" name="그룹 27"/>
          <p:cNvGrpSpPr/>
          <p:nvPr/>
        </p:nvGrpSpPr>
        <p:grpSpPr>
          <a:xfrm>
            <a:off x="403528" y="1175646"/>
            <a:ext cx="3075533" cy="429400"/>
            <a:chOff x="590204" y="1579723"/>
            <a:chExt cx="2219498" cy="872836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8477" y="1703333"/>
              <a:ext cx="2142952" cy="62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키오스크</a:t>
              </a:r>
              <a:r>
                <a: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화면 구현 라이브러리</a:t>
              </a:r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설정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85130" y="1175646"/>
            <a:ext cx="4001276" cy="429400"/>
            <a:chOff x="590204" y="1579723"/>
            <a:chExt cx="2219498" cy="8728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0204" y="1705922"/>
              <a:ext cx="2219498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 err="1">
                  <a:solidFill>
                    <a:prstClr val="black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키오스크</a:t>
              </a:r>
              <a:r>
                <a:rPr lang="ko-KR" altLang="en-US" sz="1400" dirty="0">
                  <a:solidFill>
                    <a:prstClr val="black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화면 구성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내부 설정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C716E43-8A26-1D89-8202-1FB7E302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2" y="1635080"/>
            <a:ext cx="3075533" cy="20496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E4AB76-1439-8EDD-CAA3-14D6D8F6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30" y="1635080"/>
            <a:ext cx="4001276" cy="2049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D5A958-038A-FC25-C34C-E9E09BCE1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474" y="1635080"/>
            <a:ext cx="4142671" cy="204967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3E408AD-967B-8CD3-7A41-F4679DF6E96C}"/>
              </a:ext>
            </a:extLst>
          </p:cNvPr>
          <p:cNvGrpSpPr/>
          <p:nvPr/>
        </p:nvGrpSpPr>
        <p:grpSpPr>
          <a:xfrm>
            <a:off x="7692473" y="1175646"/>
            <a:ext cx="4142672" cy="429400"/>
            <a:chOff x="590203" y="1579723"/>
            <a:chExt cx="2219499" cy="872836"/>
          </a:xfrm>
        </p:grpSpPr>
        <p:sp>
          <p:nvSpPr>
            <p:cNvPr id="8" name="모서리가 둥근 직사각형 28">
              <a:extLst>
                <a:ext uri="{FF2B5EF4-FFF2-40B4-BE49-F238E27FC236}">
                  <a16:creationId xmlns:a16="http://schemas.microsoft.com/office/drawing/2014/main" id="{1611F7D2-362B-9305-FA4B-CDEDE116EA99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E59729-E718-9F7C-8895-C2904D17586C}"/>
                </a:ext>
              </a:extLst>
            </p:cNvPr>
            <p:cNvSpPr txBox="1"/>
            <p:nvPr/>
          </p:nvSpPr>
          <p:spPr>
            <a:xfrm>
              <a:off x="590203" y="1723395"/>
              <a:ext cx="2219499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설정된 내부 구성요소에 기능 부여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7491A9-67D3-8D33-094D-9D13E48A325F}"/>
              </a:ext>
            </a:extLst>
          </p:cNvPr>
          <p:cNvGrpSpPr/>
          <p:nvPr/>
        </p:nvGrpSpPr>
        <p:grpSpPr>
          <a:xfrm>
            <a:off x="403528" y="3773981"/>
            <a:ext cx="4177181" cy="429400"/>
            <a:chOff x="590204" y="1579723"/>
            <a:chExt cx="2219498" cy="872836"/>
          </a:xfrm>
        </p:grpSpPr>
        <p:sp>
          <p:nvSpPr>
            <p:cNvPr id="18" name="모서리가 둥근 직사각형 28">
              <a:extLst>
                <a:ext uri="{FF2B5EF4-FFF2-40B4-BE49-F238E27FC236}">
                  <a16:creationId xmlns:a16="http://schemas.microsoft.com/office/drawing/2014/main" id="{D6BC4846-DA8C-39E3-4447-92A7D67DDE17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FD0C28-3086-5E36-886B-E96E105073E8}"/>
                </a:ext>
              </a:extLst>
            </p:cNvPr>
            <p:cNvSpPr txBox="1"/>
            <p:nvPr/>
          </p:nvSpPr>
          <p:spPr>
            <a:xfrm>
              <a:off x="593065" y="1722605"/>
              <a:ext cx="2216637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실시간 얼굴 인식 코드를 함수로 제작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5051CEA-19CC-266E-D5AC-547A3A28E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74" y="4311568"/>
            <a:ext cx="4177182" cy="866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586827-E75C-A45E-0E1A-23E958443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543" y="5545786"/>
            <a:ext cx="2067213" cy="86689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A8B5F9-2568-F40D-2F34-F418510EC93D}"/>
              </a:ext>
            </a:extLst>
          </p:cNvPr>
          <p:cNvGrpSpPr/>
          <p:nvPr/>
        </p:nvGrpSpPr>
        <p:grpSpPr>
          <a:xfrm>
            <a:off x="4723418" y="3773981"/>
            <a:ext cx="7110371" cy="429400"/>
            <a:chOff x="590204" y="1579723"/>
            <a:chExt cx="2219498" cy="872836"/>
          </a:xfrm>
        </p:grpSpPr>
        <p:sp>
          <p:nvSpPr>
            <p:cNvPr id="24" name="모서리가 둥근 직사각형 31">
              <a:extLst>
                <a:ext uri="{FF2B5EF4-FFF2-40B4-BE49-F238E27FC236}">
                  <a16:creationId xmlns:a16="http://schemas.microsoft.com/office/drawing/2014/main" id="{47EBD0BE-C970-E914-5E26-593F751D1FD7}"/>
                </a:ext>
              </a:extLst>
            </p:cNvPr>
            <p:cNvSpPr/>
            <p:nvPr/>
          </p:nvSpPr>
          <p:spPr>
            <a:xfrm>
              <a:off x="590204" y="1579723"/>
              <a:ext cx="2219498" cy="8728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81FDF3-1042-A15E-E936-EE41D40399C3}"/>
                </a:ext>
              </a:extLst>
            </p:cNvPr>
            <p:cNvSpPr txBox="1"/>
            <p:nvPr/>
          </p:nvSpPr>
          <p:spPr>
            <a:xfrm>
              <a:off x="590204" y="1722605"/>
              <a:ext cx="2219498" cy="6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If</a:t>
              </a:r>
              <a:r>
                <a: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문을 이용하여 연령에 맞는 키오스크 파일 실행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00B60B72-70FE-C264-6725-B10EE32D1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774" y="4311568"/>
            <a:ext cx="7110371" cy="2101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5F015F-9981-1FF0-0DCA-CA27FE6FBC6A}"/>
              </a:ext>
            </a:extLst>
          </p:cNvPr>
          <p:cNvSpPr txBox="1"/>
          <p:nvPr/>
        </p:nvSpPr>
        <p:spPr>
          <a:xfrm>
            <a:off x="210665" y="66025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319FB-7997-8B56-DE8C-C5FF620E17F3}"/>
              </a:ext>
            </a:extLst>
          </p:cNvPr>
          <p:cNvSpPr/>
          <p:nvPr/>
        </p:nvSpPr>
        <p:spPr>
          <a:xfrm>
            <a:off x="0" y="189187"/>
            <a:ext cx="1666513" cy="457200"/>
          </a:xfrm>
          <a:prstGeom prst="rect">
            <a:avLst/>
          </a:prstGeom>
          <a:solidFill>
            <a:srgbClr val="FFB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125C7-591C-CDD0-C6EB-5BC643A07FDD}"/>
              </a:ext>
            </a:extLst>
          </p:cNvPr>
          <p:cNvSpPr txBox="1"/>
          <p:nvPr/>
        </p:nvSpPr>
        <p:spPr>
          <a:xfrm>
            <a:off x="1798141" y="229342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740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키오스크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40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 시스템 화면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740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40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Medium" panose="00000600000000000000" pitchFamily="2" charset="-127"/>
              </a:rPr>
              <a:t>구현 및 실시간 연령 분류 모델과 연동</a:t>
            </a:r>
          </a:p>
        </p:txBody>
      </p:sp>
    </p:spTree>
    <p:extLst>
      <p:ext uri="{BB962C8B-B14F-4D97-AF65-F5344CB8AC3E}">
        <p14:creationId xmlns:p14="http://schemas.microsoft.com/office/powerpoint/2010/main" val="310353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20583</TotalTime>
  <Words>556</Words>
  <Application>Microsoft Office PowerPoint</Application>
  <PresentationFormat>와이드스크린</PresentationFormat>
  <Paragraphs>164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Pretendard ExtraLight</vt:lpstr>
      <vt:lpstr>KoPubWorld돋움체 Bold</vt:lpstr>
      <vt:lpstr>Arial</vt:lpstr>
      <vt:lpstr>Pretendard ExtraBold</vt:lpstr>
      <vt:lpstr>KoPubWorld돋움체 Light</vt:lpstr>
      <vt:lpstr>KoPubWorld돋움체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Kyubi CHAE</dc:creator>
  <cp:lastModifiedBy>ASIA-10</cp:lastModifiedBy>
  <cp:revision>1955</cp:revision>
  <cp:lastPrinted>2021-04-06T06:48:10Z</cp:lastPrinted>
  <dcterms:created xsi:type="dcterms:W3CDTF">2019-03-18T00:23:51Z</dcterms:created>
  <dcterms:modified xsi:type="dcterms:W3CDTF">2023-01-02T06:42:38Z</dcterms:modified>
</cp:coreProperties>
</file>